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ssistant" pitchFamily="2" charset="-79"/>
      <p:regular r:id="rId16"/>
      <p:bold r:id="rId17"/>
    </p:embeddedFont>
    <p:embeddedFont>
      <p:font typeface="Assistant Bold" panose="020B0604020202020204" charset="-79"/>
      <p:regular r:id="rId18"/>
    </p:embeddedFont>
    <p:embeddedFont>
      <p:font typeface="Canva Sans Bold" panose="020B0604020202020204" charset="0"/>
      <p:regular r:id="rId19"/>
    </p:embeddedFont>
    <p:embeddedFont>
      <p:font typeface="Dynamo Medium" panose="020B0604020202020204" charset="0"/>
      <p:regular r:id="rId20"/>
    </p:embeddedFont>
    <p:embeddedFont>
      <p:font typeface="Source Sans Pro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80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svg"/><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gif"/><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7.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7.gif"/><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5051677" y="2515890"/>
            <a:ext cx="10522735" cy="5490954"/>
          </a:xfrm>
          <a:custGeom>
            <a:avLst/>
            <a:gdLst/>
            <a:ahLst/>
            <a:cxnLst/>
            <a:rect l="l" t="t" r="r" b="b"/>
            <a:pathLst>
              <a:path w="10522735" h="5490954">
                <a:moveTo>
                  <a:pt x="0" y="0"/>
                </a:moveTo>
                <a:lnTo>
                  <a:pt x="10522734" y="0"/>
                </a:lnTo>
                <a:lnTo>
                  <a:pt x="10522734" y="5490954"/>
                </a:lnTo>
                <a:lnTo>
                  <a:pt x="0" y="5490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2436605" y="-42639"/>
            <a:ext cx="10008369" cy="1000832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grpSp>
        <p:nvGrpSpPr>
          <p:cNvPr id="6" name="Group 6"/>
          <p:cNvGrpSpPr/>
          <p:nvPr/>
        </p:nvGrpSpPr>
        <p:grpSpPr>
          <a:xfrm>
            <a:off x="10609687" y="2310317"/>
            <a:ext cx="3289239" cy="3289239"/>
            <a:chOff x="0" y="0"/>
            <a:chExt cx="4385653" cy="4385653"/>
          </a:xfrm>
        </p:grpSpPr>
        <p:grpSp>
          <p:nvGrpSpPr>
            <p:cNvPr id="7" name="Group 7"/>
            <p:cNvGrpSpPr/>
            <p:nvPr/>
          </p:nvGrpSpPr>
          <p:grpSpPr>
            <a:xfrm>
              <a:off x="0" y="0"/>
              <a:ext cx="4385653" cy="438565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9" name="TextBox 9"/>
              <p:cNvSpPr txBox="1"/>
              <p:nvPr/>
            </p:nvSpPr>
            <p:spPr>
              <a:xfrm>
                <a:off x="76200" y="95250"/>
                <a:ext cx="660400" cy="641350"/>
              </a:xfrm>
              <a:prstGeom prst="rect">
                <a:avLst/>
              </a:prstGeom>
            </p:spPr>
            <p:txBody>
              <a:bodyPr lIns="52498" tIns="52498" rIns="52498" bIns="52498" rtlCol="0" anchor="ctr"/>
              <a:lstStyle/>
              <a:p>
                <a:pPr algn="ctr">
                  <a:lnSpc>
                    <a:spcPts val="1993"/>
                  </a:lnSpc>
                </a:pPr>
                <a:endParaRPr/>
              </a:p>
            </p:txBody>
          </p:sp>
        </p:grpSp>
        <p:grpSp>
          <p:nvGrpSpPr>
            <p:cNvPr id="10" name="Group 10"/>
            <p:cNvGrpSpPr>
              <a:grpSpLocks noChangeAspect="1"/>
            </p:cNvGrpSpPr>
            <p:nvPr/>
          </p:nvGrpSpPr>
          <p:grpSpPr>
            <a:xfrm>
              <a:off x="131122" y="137814"/>
              <a:ext cx="4110041" cy="4110024"/>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grpSp>
      <p:sp>
        <p:nvSpPr>
          <p:cNvPr id="12" name="TextBox 12"/>
          <p:cNvSpPr txBox="1"/>
          <p:nvPr/>
        </p:nvSpPr>
        <p:spPr>
          <a:xfrm>
            <a:off x="1575320" y="2918290"/>
            <a:ext cx="7004506" cy="1873268"/>
          </a:xfrm>
          <a:prstGeom prst="rect">
            <a:avLst/>
          </a:prstGeom>
        </p:spPr>
        <p:txBody>
          <a:bodyPr lIns="0" tIns="0" rIns="0" bIns="0" rtlCol="0" anchor="t">
            <a:spAutoFit/>
          </a:bodyPr>
          <a:lstStyle/>
          <a:p>
            <a:pPr algn="l">
              <a:lnSpc>
                <a:spcPts val="15398"/>
              </a:lnSpc>
            </a:pPr>
            <a:r>
              <a:rPr lang="en-US" sz="10999">
                <a:solidFill>
                  <a:srgbClr val="FAE552"/>
                </a:solidFill>
                <a:latin typeface="Source Sans Pro Bold"/>
                <a:ea typeface="Source Sans Pro Bold"/>
                <a:cs typeface="Source Sans Pro Bold"/>
                <a:sym typeface="Source Sans Pro Bold"/>
              </a:rPr>
              <a:t>UBER DATA</a:t>
            </a:r>
          </a:p>
        </p:txBody>
      </p:sp>
      <p:sp>
        <p:nvSpPr>
          <p:cNvPr id="13" name="TextBox 13"/>
          <p:cNvSpPr txBox="1"/>
          <p:nvPr/>
        </p:nvSpPr>
        <p:spPr>
          <a:xfrm>
            <a:off x="1575320" y="4601059"/>
            <a:ext cx="8796517" cy="1651635"/>
          </a:xfrm>
          <a:prstGeom prst="rect">
            <a:avLst/>
          </a:prstGeom>
        </p:spPr>
        <p:txBody>
          <a:bodyPr lIns="0" tIns="0" rIns="0" bIns="0" rtlCol="0" anchor="t">
            <a:spAutoFit/>
          </a:bodyPr>
          <a:lstStyle/>
          <a:p>
            <a:pPr algn="l">
              <a:lnSpc>
                <a:spcPts val="13439"/>
              </a:lnSpc>
            </a:pPr>
            <a:r>
              <a:rPr lang="en-US" sz="9599" spc="38">
                <a:solidFill>
                  <a:srgbClr val="FAE552"/>
                </a:solidFill>
                <a:latin typeface="Dynamo Medium"/>
                <a:ea typeface="Dynamo Medium"/>
                <a:cs typeface="Dynamo Medium"/>
                <a:sym typeface="Dynamo Medium"/>
              </a:rPr>
              <a:t>ANALYSIS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572" b="-40205"/>
            </a:stretch>
          </a:blipFill>
        </p:spPr>
      </p:sp>
      <p:sp>
        <p:nvSpPr>
          <p:cNvPr id="3" name="Freeform 3"/>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468454" y="3587387"/>
            <a:ext cx="2363810" cy="494276"/>
          </a:xfrm>
          <a:prstGeom prst="rect">
            <a:avLst/>
          </a:prstGeom>
        </p:spPr>
        <p:txBody>
          <a:bodyPr lIns="0" tIns="0" rIns="0" bIns="0" rtlCol="0" anchor="t">
            <a:spAutoFit/>
          </a:bodyPr>
          <a:lstStyle/>
          <a:p>
            <a:pPr algn="ctr">
              <a:lnSpc>
                <a:spcPts val="4032"/>
              </a:lnSpc>
            </a:pPr>
            <a:r>
              <a:rPr lang="en-US" sz="2880" spc="144">
                <a:solidFill>
                  <a:srgbClr val="0B0B0B"/>
                </a:solidFill>
                <a:latin typeface="Dynamo Medium"/>
                <a:ea typeface="Dynamo Medium"/>
                <a:cs typeface="Dynamo Medium"/>
                <a:sym typeface="Dynamo Medium"/>
              </a:rPr>
              <a:t>SERVICE 01</a:t>
            </a:r>
          </a:p>
        </p:txBody>
      </p:sp>
      <p:sp>
        <p:nvSpPr>
          <p:cNvPr id="5" name="TextBox 5"/>
          <p:cNvSpPr txBox="1"/>
          <p:nvPr/>
        </p:nvSpPr>
        <p:spPr>
          <a:xfrm>
            <a:off x="14895490" y="5925211"/>
            <a:ext cx="2176712" cy="494276"/>
          </a:xfrm>
          <a:prstGeom prst="rect">
            <a:avLst/>
          </a:prstGeom>
        </p:spPr>
        <p:txBody>
          <a:bodyPr lIns="0" tIns="0" rIns="0" bIns="0" rtlCol="0" anchor="t">
            <a:spAutoFit/>
          </a:bodyPr>
          <a:lstStyle/>
          <a:p>
            <a:pPr algn="ctr">
              <a:lnSpc>
                <a:spcPts val="4032"/>
              </a:lnSpc>
            </a:pPr>
            <a:r>
              <a:rPr lang="en-US" sz="2880" spc="144">
                <a:solidFill>
                  <a:srgbClr val="0B0B0B"/>
                </a:solidFill>
                <a:latin typeface="Dynamo Medium"/>
                <a:ea typeface="Dynamo Medium"/>
                <a:cs typeface="Dynamo Medium"/>
                <a:sym typeface="Dynamo Medium"/>
              </a:rPr>
              <a:t>SERVICE 04</a:t>
            </a:r>
          </a:p>
        </p:txBody>
      </p:sp>
      <p:sp>
        <p:nvSpPr>
          <p:cNvPr id="6" name="Freeform 6"/>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208813" y="505387"/>
            <a:ext cx="13397403" cy="1226820"/>
          </a:xfrm>
          <a:prstGeom prst="rect">
            <a:avLst/>
          </a:prstGeom>
        </p:spPr>
        <p:txBody>
          <a:bodyPr lIns="0" tIns="0" rIns="0" bIns="0" rtlCol="0" anchor="t">
            <a:spAutoFit/>
          </a:bodyPr>
          <a:lstStyle/>
          <a:p>
            <a:pPr algn="ctr">
              <a:lnSpc>
                <a:spcPts val="10079"/>
              </a:lnSpc>
            </a:pPr>
            <a:r>
              <a:rPr lang="en-US" sz="7199">
                <a:solidFill>
                  <a:srgbClr val="FAE552"/>
                </a:solidFill>
                <a:latin typeface="Dynamo Medium"/>
                <a:ea typeface="Dynamo Medium"/>
                <a:cs typeface="Dynamo Medium"/>
                <a:sym typeface="Dynamo Medium"/>
              </a:rPr>
              <a:t>REGRESSION</a:t>
            </a:r>
          </a:p>
        </p:txBody>
      </p:sp>
      <p:grpSp>
        <p:nvGrpSpPr>
          <p:cNvPr id="8" name="Group 8"/>
          <p:cNvGrpSpPr/>
          <p:nvPr/>
        </p:nvGrpSpPr>
        <p:grpSpPr>
          <a:xfrm>
            <a:off x="2051612" y="3264269"/>
            <a:ext cx="4204607" cy="760537"/>
            <a:chOff x="0" y="0"/>
            <a:chExt cx="1191082" cy="215445"/>
          </a:xfrm>
        </p:grpSpPr>
        <p:sp>
          <p:nvSpPr>
            <p:cNvPr id="9" name="Freeform 9"/>
            <p:cNvSpPr/>
            <p:nvPr/>
          </p:nvSpPr>
          <p:spPr>
            <a:xfrm>
              <a:off x="0" y="0"/>
              <a:ext cx="1191082" cy="215445"/>
            </a:xfrm>
            <a:custGeom>
              <a:avLst/>
              <a:gdLst/>
              <a:ahLst/>
              <a:cxnLst/>
              <a:rect l="l" t="t" r="r" b="b"/>
              <a:pathLst>
                <a:path w="1191082" h="215445">
                  <a:moveTo>
                    <a:pt x="93906" y="0"/>
                  </a:moveTo>
                  <a:lnTo>
                    <a:pt x="1097176" y="0"/>
                  </a:lnTo>
                  <a:cubicBezTo>
                    <a:pt x="1149039" y="0"/>
                    <a:pt x="1191082" y="42043"/>
                    <a:pt x="1191082" y="93906"/>
                  </a:cubicBezTo>
                  <a:lnTo>
                    <a:pt x="1191082" y="121539"/>
                  </a:lnTo>
                  <a:cubicBezTo>
                    <a:pt x="1191082" y="173402"/>
                    <a:pt x="1149039" y="215445"/>
                    <a:pt x="1097176" y="215445"/>
                  </a:cubicBezTo>
                  <a:lnTo>
                    <a:pt x="93906" y="215445"/>
                  </a:lnTo>
                  <a:cubicBezTo>
                    <a:pt x="42043" y="215445"/>
                    <a:pt x="0" y="173402"/>
                    <a:pt x="0" y="121539"/>
                  </a:cubicBezTo>
                  <a:lnTo>
                    <a:pt x="0" y="93906"/>
                  </a:lnTo>
                  <a:cubicBezTo>
                    <a:pt x="0" y="42043"/>
                    <a:pt x="42043" y="0"/>
                    <a:pt x="93906" y="0"/>
                  </a:cubicBezTo>
                  <a:close/>
                </a:path>
              </a:pathLst>
            </a:custGeom>
            <a:solidFill>
              <a:srgbClr val="FAE552"/>
            </a:solidFill>
          </p:spPr>
        </p:sp>
        <p:sp>
          <p:nvSpPr>
            <p:cNvPr id="10" name="TextBox 10"/>
            <p:cNvSpPr txBox="1"/>
            <p:nvPr/>
          </p:nvSpPr>
          <p:spPr>
            <a:xfrm>
              <a:off x="0" y="28575"/>
              <a:ext cx="1191082" cy="186870"/>
            </a:xfrm>
            <a:prstGeom prst="rect">
              <a:avLst/>
            </a:prstGeom>
          </p:spPr>
          <p:txBody>
            <a:bodyPr lIns="48910" tIns="48910" rIns="48910" bIns="48910" rtlCol="0" anchor="ctr"/>
            <a:lstStyle/>
            <a:p>
              <a:pPr algn="ctr">
                <a:lnSpc>
                  <a:spcPts val="4067"/>
                </a:lnSpc>
              </a:pPr>
              <a:r>
                <a:rPr lang="en-US" sz="3600">
                  <a:solidFill>
                    <a:srgbClr val="000000"/>
                  </a:solidFill>
                  <a:latin typeface="Assistant Bold"/>
                  <a:ea typeface="Assistant Bold"/>
                  <a:cs typeface="Assistant Bold"/>
                  <a:sym typeface="Assistant Bold"/>
                </a:rPr>
                <a:t>FARE</a:t>
              </a:r>
            </a:p>
          </p:txBody>
        </p:sp>
      </p:grpSp>
      <p:grpSp>
        <p:nvGrpSpPr>
          <p:cNvPr id="11" name="Group 11"/>
          <p:cNvGrpSpPr/>
          <p:nvPr/>
        </p:nvGrpSpPr>
        <p:grpSpPr>
          <a:xfrm>
            <a:off x="2051612" y="4382963"/>
            <a:ext cx="4204607" cy="760537"/>
            <a:chOff x="0" y="0"/>
            <a:chExt cx="1191082" cy="215445"/>
          </a:xfrm>
        </p:grpSpPr>
        <p:sp>
          <p:nvSpPr>
            <p:cNvPr id="12" name="Freeform 12"/>
            <p:cNvSpPr/>
            <p:nvPr/>
          </p:nvSpPr>
          <p:spPr>
            <a:xfrm>
              <a:off x="0" y="0"/>
              <a:ext cx="1191082" cy="215445"/>
            </a:xfrm>
            <a:custGeom>
              <a:avLst/>
              <a:gdLst/>
              <a:ahLst/>
              <a:cxnLst/>
              <a:rect l="l" t="t" r="r" b="b"/>
              <a:pathLst>
                <a:path w="1191082" h="215445">
                  <a:moveTo>
                    <a:pt x="93906" y="0"/>
                  </a:moveTo>
                  <a:lnTo>
                    <a:pt x="1097176" y="0"/>
                  </a:lnTo>
                  <a:cubicBezTo>
                    <a:pt x="1149039" y="0"/>
                    <a:pt x="1191082" y="42043"/>
                    <a:pt x="1191082" y="93906"/>
                  </a:cubicBezTo>
                  <a:lnTo>
                    <a:pt x="1191082" y="121539"/>
                  </a:lnTo>
                  <a:cubicBezTo>
                    <a:pt x="1191082" y="173402"/>
                    <a:pt x="1149039" y="215445"/>
                    <a:pt x="1097176" y="215445"/>
                  </a:cubicBezTo>
                  <a:lnTo>
                    <a:pt x="93906" y="215445"/>
                  </a:lnTo>
                  <a:cubicBezTo>
                    <a:pt x="42043" y="215445"/>
                    <a:pt x="0" y="173402"/>
                    <a:pt x="0" y="121539"/>
                  </a:cubicBezTo>
                  <a:lnTo>
                    <a:pt x="0" y="93906"/>
                  </a:lnTo>
                  <a:cubicBezTo>
                    <a:pt x="0" y="42043"/>
                    <a:pt x="42043" y="0"/>
                    <a:pt x="93906" y="0"/>
                  </a:cubicBezTo>
                  <a:close/>
                </a:path>
              </a:pathLst>
            </a:custGeom>
            <a:solidFill>
              <a:srgbClr val="FAE552"/>
            </a:solidFill>
          </p:spPr>
        </p:sp>
        <p:sp>
          <p:nvSpPr>
            <p:cNvPr id="13" name="TextBox 13"/>
            <p:cNvSpPr txBox="1"/>
            <p:nvPr/>
          </p:nvSpPr>
          <p:spPr>
            <a:xfrm>
              <a:off x="0" y="28575"/>
              <a:ext cx="1191082" cy="186870"/>
            </a:xfrm>
            <a:prstGeom prst="rect">
              <a:avLst/>
            </a:prstGeom>
          </p:spPr>
          <p:txBody>
            <a:bodyPr lIns="48910" tIns="48910" rIns="48910" bIns="48910" rtlCol="0" anchor="ctr"/>
            <a:lstStyle/>
            <a:p>
              <a:pPr algn="ctr">
                <a:lnSpc>
                  <a:spcPts val="4067"/>
                </a:lnSpc>
              </a:pPr>
              <a:r>
                <a:rPr lang="en-US" sz="3600">
                  <a:solidFill>
                    <a:srgbClr val="000000"/>
                  </a:solidFill>
                  <a:latin typeface="Assistant Bold"/>
                  <a:ea typeface="Assistant Bold"/>
                  <a:cs typeface="Assistant Bold"/>
                  <a:sym typeface="Assistant Bold"/>
                </a:rPr>
                <a:t>LONGITUD</a:t>
              </a:r>
            </a:p>
          </p:txBody>
        </p:sp>
      </p:grpSp>
      <p:grpSp>
        <p:nvGrpSpPr>
          <p:cNvPr id="14" name="Group 14"/>
          <p:cNvGrpSpPr/>
          <p:nvPr/>
        </p:nvGrpSpPr>
        <p:grpSpPr>
          <a:xfrm>
            <a:off x="2051612" y="5440387"/>
            <a:ext cx="4204607" cy="760537"/>
            <a:chOff x="0" y="0"/>
            <a:chExt cx="1191082" cy="215445"/>
          </a:xfrm>
        </p:grpSpPr>
        <p:sp>
          <p:nvSpPr>
            <p:cNvPr id="15" name="Freeform 15"/>
            <p:cNvSpPr/>
            <p:nvPr/>
          </p:nvSpPr>
          <p:spPr>
            <a:xfrm>
              <a:off x="0" y="0"/>
              <a:ext cx="1191082" cy="215445"/>
            </a:xfrm>
            <a:custGeom>
              <a:avLst/>
              <a:gdLst/>
              <a:ahLst/>
              <a:cxnLst/>
              <a:rect l="l" t="t" r="r" b="b"/>
              <a:pathLst>
                <a:path w="1191082" h="215445">
                  <a:moveTo>
                    <a:pt x="93906" y="0"/>
                  </a:moveTo>
                  <a:lnTo>
                    <a:pt x="1097176" y="0"/>
                  </a:lnTo>
                  <a:cubicBezTo>
                    <a:pt x="1149039" y="0"/>
                    <a:pt x="1191082" y="42043"/>
                    <a:pt x="1191082" y="93906"/>
                  </a:cubicBezTo>
                  <a:lnTo>
                    <a:pt x="1191082" y="121539"/>
                  </a:lnTo>
                  <a:cubicBezTo>
                    <a:pt x="1191082" y="173402"/>
                    <a:pt x="1149039" y="215445"/>
                    <a:pt x="1097176" y="215445"/>
                  </a:cubicBezTo>
                  <a:lnTo>
                    <a:pt x="93906" y="215445"/>
                  </a:lnTo>
                  <a:cubicBezTo>
                    <a:pt x="42043" y="215445"/>
                    <a:pt x="0" y="173402"/>
                    <a:pt x="0" y="121539"/>
                  </a:cubicBezTo>
                  <a:lnTo>
                    <a:pt x="0" y="93906"/>
                  </a:lnTo>
                  <a:cubicBezTo>
                    <a:pt x="0" y="42043"/>
                    <a:pt x="42043" y="0"/>
                    <a:pt x="93906" y="0"/>
                  </a:cubicBezTo>
                  <a:close/>
                </a:path>
              </a:pathLst>
            </a:custGeom>
            <a:solidFill>
              <a:srgbClr val="FAE552"/>
            </a:solidFill>
          </p:spPr>
        </p:sp>
        <p:sp>
          <p:nvSpPr>
            <p:cNvPr id="16" name="TextBox 16"/>
            <p:cNvSpPr txBox="1"/>
            <p:nvPr/>
          </p:nvSpPr>
          <p:spPr>
            <a:xfrm>
              <a:off x="0" y="28575"/>
              <a:ext cx="1191082" cy="186870"/>
            </a:xfrm>
            <a:prstGeom prst="rect">
              <a:avLst/>
            </a:prstGeom>
          </p:spPr>
          <p:txBody>
            <a:bodyPr lIns="48910" tIns="48910" rIns="48910" bIns="48910" rtlCol="0" anchor="ctr"/>
            <a:lstStyle/>
            <a:p>
              <a:pPr algn="ctr">
                <a:lnSpc>
                  <a:spcPts val="4067"/>
                </a:lnSpc>
              </a:pPr>
              <a:r>
                <a:rPr lang="en-US" sz="3600">
                  <a:solidFill>
                    <a:srgbClr val="000000"/>
                  </a:solidFill>
                  <a:latin typeface="Assistant Bold"/>
                  <a:ea typeface="Assistant Bold"/>
                  <a:cs typeface="Assistant Bold"/>
                  <a:sym typeface="Assistant Bold"/>
                </a:rPr>
                <a:t>LATITUDE</a:t>
              </a:r>
            </a:p>
          </p:txBody>
        </p:sp>
      </p:grpSp>
      <p:grpSp>
        <p:nvGrpSpPr>
          <p:cNvPr id="17" name="Group 17"/>
          <p:cNvGrpSpPr/>
          <p:nvPr/>
        </p:nvGrpSpPr>
        <p:grpSpPr>
          <a:xfrm>
            <a:off x="2051612" y="6505724"/>
            <a:ext cx="4204607" cy="1274887"/>
            <a:chOff x="0" y="0"/>
            <a:chExt cx="1191082" cy="361150"/>
          </a:xfrm>
        </p:grpSpPr>
        <p:sp>
          <p:nvSpPr>
            <p:cNvPr id="18" name="Freeform 18"/>
            <p:cNvSpPr/>
            <p:nvPr/>
          </p:nvSpPr>
          <p:spPr>
            <a:xfrm>
              <a:off x="0" y="0"/>
              <a:ext cx="1191082" cy="361150"/>
            </a:xfrm>
            <a:custGeom>
              <a:avLst/>
              <a:gdLst/>
              <a:ahLst/>
              <a:cxnLst/>
              <a:rect l="l" t="t" r="r" b="b"/>
              <a:pathLst>
                <a:path w="1191082" h="361150">
                  <a:moveTo>
                    <a:pt x="93906" y="0"/>
                  </a:moveTo>
                  <a:lnTo>
                    <a:pt x="1097176" y="0"/>
                  </a:lnTo>
                  <a:cubicBezTo>
                    <a:pt x="1149039" y="0"/>
                    <a:pt x="1191082" y="42043"/>
                    <a:pt x="1191082" y="93906"/>
                  </a:cubicBezTo>
                  <a:lnTo>
                    <a:pt x="1191082" y="267244"/>
                  </a:lnTo>
                  <a:cubicBezTo>
                    <a:pt x="1191082" y="319107"/>
                    <a:pt x="1149039" y="361150"/>
                    <a:pt x="1097176" y="361150"/>
                  </a:cubicBezTo>
                  <a:lnTo>
                    <a:pt x="93906" y="361150"/>
                  </a:lnTo>
                  <a:cubicBezTo>
                    <a:pt x="42043" y="361150"/>
                    <a:pt x="0" y="319107"/>
                    <a:pt x="0" y="267244"/>
                  </a:cubicBezTo>
                  <a:lnTo>
                    <a:pt x="0" y="93906"/>
                  </a:lnTo>
                  <a:cubicBezTo>
                    <a:pt x="0" y="42043"/>
                    <a:pt x="42043" y="0"/>
                    <a:pt x="93906" y="0"/>
                  </a:cubicBezTo>
                  <a:close/>
                </a:path>
              </a:pathLst>
            </a:custGeom>
            <a:solidFill>
              <a:srgbClr val="FAE552"/>
            </a:solidFill>
          </p:spPr>
        </p:sp>
        <p:sp>
          <p:nvSpPr>
            <p:cNvPr id="19" name="TextBox 19"/>
            <p:cNvSpPr txBox="1"/>
            <p:nvPr/>
          </p:nvSpPr>
          <p:spPr>
            <a:xfrm>
              <a:off x="0" y="28575"/>
              <a:ext cx="1191082" cy="332575"/>
            </a:xfrm>
            <a:prstGeom prst="rect">
              <a:avLst/>
            </a:prstGeom>
          </p:spPr>
          <p:txBody>
            <a:bodyPr lIns="48910" tIns="48910" rIns="48910" bIns="48910" rtlCol="0" anchor="ctr"/>
            <a:lstStyle/>
            <a:p>
              <a:pPr algn="ctr">
                <a:lnSpc>
                  <a:spcPts val="4067"/>
                </a:lnSpc>
              </a:pPr>
              <a:r>
                <a:rPr lang="en-US" sz="3600">
                  <a:solidFill>
                    <a:srgbClr val="000000"/>
                  </a:solidFill>
                  <a:latin typeface="Assistant Bold"/>
                  <a:ea typeface="Assistant Bold"/>
                  <a:cs typeface="Assistant Bold"/>
                  <a:sym typeface="Assistant Bold"/>
                </a:rPr>
                <a:t>LONGITUDE AT</a:t>
              </a:r>
            </a:p>
            <a:p>
              <a:pPr algn="ctr">
                <a:lnSpc>
                  <a:spcPts val="4067"/>
                </a:lnSpc>
              </a:pPr>
              <a:r>
                <a:rPr lang="en-US" sz="3600">
                  <a:solidFill>
                    <a:srgbClr val="000000"/>
                  </a:solidFill>
                  <a:latin typeface="Assistant Bold"/>
                  <a:ea typeface="Assistant Bold"/>
                  <a:cs typeface="Assistant Bold"/>
                  <a:sym typeface="Assistant Bold"/>
                </a:rPr>
                <a:t>DROPOFF</a:t>
              </a:r>
            </a:p>
          </p:txBody>
        </p:sp>
      </p:grpSp>
      <p:grpSp>
        <p:nvGrpSpPr>
          <p:cNvPr id="20" name="Group 20"/>
          <p:cNvGrpSpPr/>
          <p:nvPr/>
        </p:nvGrpSpPr>
        <p:grpSpPr>
          <a:xfrm>
            <a:off x="2051612" y="8075885"/>
            <a:ext cx="4204607" cy="760537"/>
            <a:chOff x="0" y="0"/>
            <a:chExt cx="1191082" cy="215445"/>
          </a:xfrm>
        </p:grpSpPr>
        <p:sp>
          <p:nvSpPr>
            <p:cNvPr id="21" name="Freeform 21"/>
            <p:cNvSpPr/>
            <p:nvPr/>
          </p:nvSpPr>
          <p:spPr>
            <a:xfrm>
              <a:off x="0" y="0"/>
              <a:ext cx="1191082" cy="215445"/>
            </a:xfrm>
            <a:custGeom>
              <a:avLst/>
              <a:gdLst/>
              <a:ahLst/>
              <a:cxnLst/>
              <a:rect l="l" t="t" r="r" b="b"/>
              <a:pathLst>
                <a:path w="1191082" h="215445">
                  <a:moveTo>
                    <a:pt x="93906" y="0"/>
                  </a:moveTo>
                  <a:lnTo>
                    <a:pt x="1097176" y="0"/>
                  </a:lnTo>
                  <a:cubicBezTo>
                    <a:pt x="1149039" y="0"/>
                    <a:pt x="1191082" y="42043"/>
                    <a:pt x="1191082" y="93906"/>
                  </a:cubicBezTo>
                  <a:lnTo>
                    <a:pt x="1191082" y="121539"/>
                  </a:lnTo>
                  <a:cubicBezTo>
                    <a:pt x="1191082" y="173402"/>
                    <a:pt x="1149039" y="215445"/>
                    <a:pt x="1097176" y="215445"/>
                  </a:cubicBezTo>
                  <a:lnTo>
                    <a:pt x="93906" y="215445"/>
                  </a:lnTo>
                  <a:cubicBezTo>
                    <a:pt x="42043" y="215445"/>
                    <a:pt x="0" y="173402"/>
                    <a:pt x="0" y="121539"/>
                  </a:cubicBezTo>
                  <a:lnTo>
                    <a:pt x="0" y="93906"/>
                  </a:lnTo>
                  <a:cubicBezTo>
                    <a:pt x="0" y="42043"/>
                    <a:pt x="42043" y="0"/>
                    <a:pt x="93906" y="0"/>
                  </a:cubicBezTo>
                  <a:close/>
                </a:path>
              </a:pathLst>
            </a:custGeom>
            <a:solidFill>
              <a:srgbClr val="FAE552"/>
            </a:solidFill>
          </p:spPr>
        </p:sp>
        <p:sp>
          <p:nvSpPr>
            <p:cNvPr id="22" name="TextBox 22"/>
            <p:cNvSpPr txBox="1"/>
            <p:nvPr/>
          </p:nvSpPr>
          <p:spPr>
            <a:xfrm>
              <a:off x="0" y="28575"/>
              <a:ext cx="1191082" cy="186870"/>
            </a:xfrm>
            <a:prstGeom prst="rect">
              <a:avLst/>
            </a:prstGeom>
          </p:spPr>
          <p:txBody>
            <a:bodyPr lIns="48910" tIns="48910" rIns="48910" bIns="48910" rtlCol="0" anchor="ctr"/>
            <a:lstStyle/>
            <a:p>
              <a:pPr algn="ctr">
                <a:lnSpc>
                  <a:spcPts val="4067"/>
                </a:lnSpc>
              </a:pPr>
              <a:r>
                <a:rPr lang="en-US" sz="3600">
                  <a:solidFill>
                    <a:srgbClr val="000000"/>
                  </a:solidFill>
                  <a:latin typeface="Assistant Bold"/>
                  <a:ea typeface="Assistant Bold"/>
                  <a:cs typeface="Assistant Bold"/>
                  <a:sym typeface="Assistant Bold"/>
                </a:rPr>
                <a:t>PASSANGER COUNT</a:t>
              </a:r>
            </a:p>
          </p:txBody>
        </p:sp>
      </p:grpSp>
      <p:grpSp>
        <p:nvGrpSpPr>
          <p:cNvPr id="23" name="Group 23"/>
          <p:cNvGrpSpPr/>
          <p:nvPr/>
        </p:nvGrpSpPr>
        <p:grpSpPr>
          <a:xfrm>
            <a:off x="3044850" y="2141782"/>
            <a:ext cx="2028942" cy="760537"/>
            <a:chOff x="0" y="0"/>
            <a:chExt cx="574759" cy="215445"/>
          </a:xfrm>
        </p:grpSpPr>
        <p:sp>
          <p:nvSpPr>
            <p:cNvPr id="24" name="Freeform 24"/>
            <p:cNvSpPr/>
            <p:nvPr/>
          </p:nvSpPr>
          <p:spPr>
            <a:xfrm>
              <a:off x="0" y="0"/>
              <a:ext cx="574759" cy="215445"/>
            </a:xfrm>
            <a:custGeom>
              <a:avLst/>
              <a:gdLst/>
              <a:ahLst/>
              <a:cxnLst/>
              <a:rect l="l" t="t" r="r" b="b"/>
              <a:pathLst>
                <a:path w="574759" h="215445">
                  <a:moveTo>
                    <a:pt x="107722" y="0"/>
                  </a:moveTo>
                  <a:lnTo>
                    <a:pt x="467037" y="0"/>
                  </a:lnTo>
                  <a:cubicBezTo>
                    <a:pt x="495606" y="0"/>
                    <a:pt x="523006" y="11349"/>
                    <a:pt x="543208" y="31551"/>
                  </a:cubicBezTo>
                  <a:cubicBezTo>
                    <a:pt x="563410" y="51753"/>
                    <a:pt x="574759" y="79153"/>
                    <a:pt x="574759" y="107722"/>
                  </a:cubicBezTo>
                  <a:lnTo>
                    <a:pt x="574759" y="107722"/>
                  </a:lnTo>
                  <a:cubicBezTo>
                    <a:pt x="574759" y="167216"/>
                    <a:pt x="526530" y="215445"/>
                    <a:pt x="467037" y="215445"/>
                  </a:cubicBezTo>
                  <a:lnTo>
                    <a:pt x="107722" y="215445"/>
                  </a:lnTo>
                  <a:cubicBezTo>
                    <a:pt x="79153" y="215445"/>
                    <a:pt x="51753" y="204096"/>
                    <a:pt x="31551" y="183894"/>
                  </a:cubicBezTo>
                  <a:cubicBezTo>
                    <a:pt x="11349" y="163692"/>
                    <a:pt x="0" y="136292"/>
                    <a:pt x="0" y="107722"/>
                  </a:cubicBezTo>
                  <a:lnTo>
                    <a:pt x="0" y="107722"/>
                  </a:lnTo>
                  <a:cubicBezTo>
                    <a:pt x="0" y="79153"/>
                    <a:pt x="11349" y="51753"/>
                    <a:pt x="31551" y="31551"/>
                  </a:cubicBezTo>
                  <a:cubicBezTo>
                    <a:pt x="51753" y="11349"/>
                    <a:pt x="79153" y="0"/>
                    <a:pt x="107722" y="0"/>
                  </a:cubicBezTo>
                  <a:close/>
                </a:path>
              </a:pathLst>
            </a:custGeom>
            <a:solidFill>
              <a:srgbClr val="CAEDE5"/>
            </a:solidFill>
          </p:spPr>
        </p:sp>
        <p:sp>
          <p:nvSpPr>
            <p:cNvPr id="25" name="TextBox 25"/>
            <p:cNvSpPr txBox="1"/>
            <p:nvPr/>
          </p:nvSpPr>
          <p:spPr>
            <a:xfrm>
              <a:off x="0" y="28575"/>
              <a:ext cx="574759" cy="186870"/>
            </a:xfrm>
            <a:prstGeom prst="rect">
              <a:avLst/>
            </a:prstGeom>
          </p:spPr>
          <p:txBody>
            <a:bodyPr lIns="48910" tIns="48910" rIns="48910" bIns="48910" rtlCol="0" anchor="ctr"/>
            <a:lstStyle/>
            <a:p>
              <a:pPr algn="ctr">
                <a:lnSpc>
                  <a:spcPts val="4067"/>
                </a:lnSpc>
              </a:pPr>
              <a:r>
                <a:rPr lang="en-US" sz="3600">
                  <a:solidFill>
                    <a:srgbClr val="000000"/>
                  </a:solidFill>
                  <a:latin typeface="Assistant Bold"/>
                  <a:ea typeface="Assistant Bold"/>
                  <a:cs typeface="Assistant Bold"/>
                  <a:sym typeface="Assistant Bold"/>
                </a:rPr>
                <a:t>X</a:t>
              </a:r>
            </a:p>
          </p:txBody>
        </p:sp>
      </p:grpSp>
      <p:grpSp>
        <p:nvGrpSpPr>
          <p:cNvPr id="26" name="Group 26"/>
          <p:cNvGrpSpPr/>
          <p:nvPr/>
        </p:nvGrpSpPr>
        <p:grpSpPr>
          <a:xfrm>
            <a:off x="10244512" y="2141782"/>
            <a:ext cx="2028942" cy="760537"/>
            <a:chOff x="0" y="0"/>
            <a:chExt cx="574759" cy="215445"/>
          </a:xfrm>
        </p:grpSpPr>
        <p:sp>
          <p:nvSpPr>
            <p:cNvPr id="27" name="Freeform 27"/>
            <p:cNvSpPr/>
            <p:nvPr/>
          </p:nvSpPr>
          <p:spPr>
            <a:xfrm>
              <a:off x="0" y="0"/>
              <a:ext cx="574759" cy="215445"/>
            </a:xfrm>
            <a:custGeom>
              <a:avLst/>
              <a:gdLst/>
              <a:ahLst/>
              <a:cxnLst/>
              <a:rect l="l" t="t" r="r" b="b"/>
              <a:pathLst>
                <a:path w="574759" h="215445">
                  <a:moveTo>
                    <a:pt x="107722" y="0"/>
                  </a:moveTo>
                  <a:lnTo>
                    <a:pt x="467037" y="0"/>
                  </a:lnTo>
                  <a:cubicBezTo>
                    <a:pt x="495606" y="0"/>
                    <a:pt x="523006" y="11349"/>
                    <a:pt x="543208" y="31551"/>
                  </a:cubicBezTo>
                  <a:cubicBezTo>
                    <a:pt x="563410" y="51753"/>
                    <a:pt x="574759" y="79153"/>
                    <a:pt x="574759" y="107722"/>
                  </a:cubicBezTo>
                  <a:lnTo>
                    <a:pt x="574759" y="107722"/>
                  </a:lnTo>
                  <a:cubicBezTo>
                    <a:pt x="574759" y="167216"/>
                    <a:pt x="526530" y="215445"/>
                    <a:pt x="467037" y="215445"/>
                  </a:cubicBezTo>
                  <a:lnTo>
                    <a:pt x="107722" y="215445"/>
                  </a:lnTo>
                  <a:cubicBezTo>
                    <a:pt x="79153" y="215445"/>
                    <a:pt x="51753" y="204096"/>
                    <a:pt x="31551" y="183894"/>
                  </a:cubicBezTo>
                  <a:cubicBezTo>
                    <a:pt x="11349" y="163692"/>
                    <a:pt x="0" y="136292"/>
                    <a:pt x="0" y="107722"/>
                  </a:cubicBezTo>
                  <a:lnTo>
                    <a:pt x="0" y="107722"/>
                  </a:lnTo>
                  <a:cubicBezTo>
                    <a:pt x="0" y="79153"/>
                    <a:pt x="11349" y="51753"/>
                    <a:pt x="31551" y="31551"/>
                  </a:cubicBezTo>
                  <a:cubicBezTo>
                    <a:pt x="51753" y="11349"/>
                    <a:pt x="79153" y="0"/>
                    <a:pt x="107722" y="0"/>
                  </a:cubicBezTo>
                  <a:close/>
                </a:path>
              </a:pathLst>
            </a:custGeom>
            <a:solidFill>
              <a:srgbClr val="CAEDE5"/>
            </a:solidFill>
          </p:spPr>
        </p:sp>
        <p:sp>
          <p:nvSpPr>
            <p:cNvPr id="28" name="TextBox 28"/>
            <p:cNvSpPr txBox="1"/>
            <p:nvPr/>
          </p:nvSpPr>
          <p:spPr>
            <a:xfrm>
              <a:off x="0" y="28575"/>
              <a:ext cx="574759" cy="186870"/>
            </a:xfrm>
            <a:prstGeom prst="rect">
              <a:avLst/>
            </a:prstGeom>
          </p:spPr>
          <p:txBody>
            <a:bodyPr lIns="48910" tIns="48910" rIns="48910" bIns="48910" rtlCol="0" anchor="ctr"/>
            <a:lstStyle/>
            <a:p>
              <a:pPr algn="ctr">
                <a:lnSpc>
                  <a:spcPts val="4067"/>
                </a:lnSpc>
              </a:pPr>
              <a:r>
                <a:rPr lang="en-US" sz="3600">
                  <a:solidFill>
                    <a:srgbClr val="000000"/>
                  </a:solidFill>
                  <a:latin typeface="Assistant Bold"/>
                  <a:ea typeface="Assistant Bold"/>
                  <a:cs typeface="Assistant Bold"/>
                  <a:sym typeface="Assistant Bold"/>
                </a:rPr>
                <a:t>Y</a:t>
              </a:r>
            </a:p>
          </p:txBody>
        </p:sp>
      </p:grpSp>
      <p:grpSp>
        <p:nvGrpSpPr>
          <p:cNvPr id="29" name="Group 29"/>
          <p:cNvGrpSpPr/>
          <p:nvPr/>
        </p:nvGrpSpPr>
        <p:grpSpPr>
          <a:xfrm>
            <a:off x="9369516" y="3264269"/>
            <a:ext cx="4204607" cy="760537"/>
            <a:chOff x="0" y="0"/>
            <a:chExt cx="1191082" cy="215445"/>
          </a:xfrm>
        </p:grpSpPr>
        <p:sp>
          <p:nvSpPr>
            <p:cNvPr id="30" name="Freeform 30"/>
            <p:cNvSpPr/>
            <p:nvPr/>
          </p:nvSpPr>
          <p:spPr>
            <a:xfrm>
              <a:off x="0" y="0"/>
              <a:ext cx="1191082" cy="215445"/>
            </a:xfrm>
            <a:custGeom>
              <a:avLst/>
              <a:gdLst/>
              <a:ahLst/>
              <a:cxnLst/>
              <a:rect l="l" t="t" r="r" b="b"/>
              <a:pathLst>
                <a:path w="1191082" h="215445">
                  <a:moveTo>
                    <a:pt x="93906" y="0"/>
                  </a:moveTo>
                  <a:lnTo>
                    <a:pt x="1097176" y="0"/>
                  </a:lnTo>
                  <a:cubicBezTo>
                    <a:pt x="1149039" y="0"/>
                    <a:pt x="1191082" y="42043"/>
                    <a:pt x="1191082" y="93906"/>
                  </a:cubicBezTo>
                  <a:lnTo>
                    <a:pt x="1191082" y="121539"/>
                  </a:lnTo>
                  <a:cubicBezTo>
                    <a:pt x="1191082" y="173402"/>
                    <a:pt x="1149039" y="215445"/>
                    <a:pt x="1097176" y="215445"/>
                  </a:cubicBezTo>
                  <a:lnTo>
                    <a:pt x="93906" y="215445"/>
                  </a:lnTo>
                  <a:cubicBezTo>
                    <a:pt x="42043" y="215445"/>
                    <a:pt x="0" y="173402"/>
                    <a:pt x="0" y="121539"/>
                  </a:cubicBezTo>
                  <a:lnTo>
                    <a:pt x="0" y="93906"/>
                  </a:lnTo>
                  <a:cubicBezTo>
                    <a:pt x="0" y="42043"/>
                    <a:pt x="42043" y="0"/>
                    <a:pt x="93906" y="0"/>
                  </a:cubicBezTo>
                  <a:close/>
                </a:path>
              </a:pathLst>
            </a:custGeom>
            <a:solidFill>
              <a:srgbClr val="FAE552"/>
            </a:solidFill>
          </p:spPr>
        </p:sp>
        <p:sp>
          <p:nvSpPr>
            <p:cNvPr id="31" name="TextBox 31"/>
            <p:cNvSpPr txBox="1"/>
            <p:nvPr/>
          </p:nvSpPr>
          <p:spPr>
            <a:xfrm>
              <a:off x="0" y="28575"/>
              <a:ext cx="1191082" cy="186870"/>
            </a:xfrm>
            <a:prstGeom prst="rect">
              <a:avLst/>
            </a:prstGeom>
          </p:spPr>
          <p:txBody>
            <a:bodyPr lIns="48910" tIns="48910" rIns="48910" bIns="48910" rtlCol="0" anchor="ctr"/>
            <a:lstStyle/>
            <a:p>
              <a:pPr algn="ctr">
                <a:lnSpc>
                  <a:spcPts val="4067"/>
                </a:lnSpc>
              </a:pPr>
              <a:r>
                <a:rPr lang="en-US" sz="3600">
                  <a:solidFill>
                    <a:srgbClr val="000000"/>
                  </a:solidFill>
                  <a:latin typeface="Assistant Bold"/>
                  <a:ea typeface="Assistant Bold"/>
                  <a:cs typeface="Assistant Bold"/>
                  <a:sym typeface="Assistant Bold"/>
                </a:rPr>
                <a:t>FARE AMOUNT</a:t>
              </a:r>
            </a:p>
          </p:txBody>
        </p:sp>
      </p:grpSp>
      <p:sp>
        <p:nvSpPr>
          <p:cNvPr id="32" name="Freeform 32"/>
          <p:cNvSpPr/>
          <p:nvPr/>
        </p:nvSpPr>
        <p:spPr>
          <a:xfrm>
            <a:off x="8578312" y="6976630"/>
            <a:ext cx="6186410" cy="1479524"/>
          </a:xfrm>
          <a:custGeom>
            <a:avLst/>
            <a:gdLst/>
            <a:ahLst/>
            <a:cxnLst/>
            <a:rect l="l" t="t" r="r" b="b"/>
            <a:pathLst>
              <a:path w="6186410" h="1479524">
                <a:moveTo>
                  <a:pt x="0" y="0"/>
                </a:moveTo>
                <a:lnTo>
                  <a:pt x="6186410" y="0"/>
                </a:lnTo>
                <a:lnTo>
                  <a:pt x="6186410" y="1479524"/>
                </a:lnTo>
                <a:lnTo>
                  <a:pt x="0" y="1479524"/>
                </a:lnTo>
                <a:lnTo>
                  <a:pt x="0" y="0"/>
                </a:lnTo>
                <a:close/>
              </a:path>
            </a:pathLst>
          </a:custGeom>
          <a:blipFill>
            <a:blip r:embed="rId5"/>
            <a:stretch>
              <a:fillRect t="-6320" r="-200322" b="-57773"/>
            </a:stretch>
          </a:blipFill>
        </p:spPr>
      </p:sp>
      <p:grpSp>
        <p:nvGrpSpPr>
          <p:cNvPr id="33" name="Group 33"/>
          <p:cNvGrpSpPr/>
          <p:nvPr/>
        </p:nvGrpSpPr>
        <p:grpSpPr>
          <a:xfrm>
            <a:off x="9569214" y="5548806"/>
            <a:ext cx="4204607" cy="760537"/>
            <a:chOff x="0" y="0"/>
            <a:chExt cx="1191082" cy="215445"/>
          </a:xfrm>
        </p:grpSpPr>
        <p:sp>
          <p:nvSpPr>
            <p:cNvPr id="34" name="Freeform 34"/>
            <p:cNvSpPr/>
            <p:nvPr/>
          </p:nvSpPr>
          <p:spPr>
            <a:xfrm>
              <a:off x="0" y="0"/>
              <a:ext cx="1191082" cy="215445"/>
            </a:xfrm>
            <a:custGeom>
              <a:avLst/>
              <a:gdLst/>
              <a:ahLst/>
              <a:cxnLst/>
              <a:rect l="l" t="t" r="r" b="b"/>
              <a:pathLst>
                <a:path w="1191082" h="215445">
                  <a:moveTo>
                    <a:pt x="93906" y="0"/>
                  </a:moveTo>
                  <a:lnTo>
                    <a:pt x="1097176" y="0"/>
                  </a:lnTo>
                  <a:cubicBezTo>
                    <a:pt x="1149039" y="0"/>
                    <a:pt x="1191082" y="42043"/>
                    <a:pt x="1191082" y="93906"/>
                  </a:cubicBezTo>
                  <a:lnTo>
                    <a:pt x="1191082" y="121539"/>
                  </a:lnTo>
                  <a:cubicBezTo>
                    <a:pt x="1191082" y="173402"/>
                    <a:pt x="1149039" y="215445"/>
                    <a:pt x="1097176" y="215445"/>
                  </a:cubicBezTo>
                  <a:lnTo>
                    <a:pt x="93906" y="215445"/>
                  </a:lnTo>
                  <a:cubicBezTo>
                    <a:pt x="42043" y="215445"/>
                    <a:pt x="0" y="173402"/>
                    <a:pt x="0" y="121539"/>
                  </a:cubicBezTo>
                  <a:lnTo>
                    <a:pt x="0" y="93906"/>
                  </a:lnTo>
                  <a:cubicBezTo>
                    <a:pt x="0" y="42043"/>
                    <a:pt x="42043" y="0"/>
                    <a:pt x="93906" y="0"/>
                  </a:cubicBezTo>
                  <a:close/>
                </a:path>
              </a:pathLst>
            </a:custGeom>
            <a:solidFill>
              <a:srgbClr val="CAEDE5"/>
            </a:solidFill>
          </p:spPr>
        </p:sp>
        <p:sp>
          <p:nvSpPr>
            <p:cNvPr id="35" name="TextBox 35"/>
            <p:cNvSpPr txBox="1"/>
            <p:nvPr/>
          </p:nvSpPr>
          <p:spPr>
            <a:xfrm>
              <a:off x="0" y="28575"/>
              <a:ext cx="1191082" cy="186870"/>
            </a:xfrm>
            <a:prstGeom prst="rect">
              <a:avLst/>
            </a:prstGeom>
          </p:spPr>
          <p:txBody>
            <a:bodyPr lIns="48910" tIns="48910" rIns="48910" bIns="48910" rtlCol="0" anchor="ctr"/>
            <a:lstStyle/>
            <a:p>
              <a:pPr algn="ctr">
                <a:lnSpc>
                  <a:spcPts val="4067"/>
                </a:lnSpc>
              </a:pPr>
              <a:r>
                <a:rPr lang="en-US" sz="3600">
                  <a:solidFill>
                    <a:srgbClr val="000000"/>
                  </a:solidFill>
                  <a:latin typeface="Assistant Bold"/>
                  <a:ea typeface="Assistant Bold"/>
                  <a:cs typeface="Assistant Bold"/>
                  <a:sym typeface="Assistant Bold"/>
                </a:rPr>
                <a:t>MODEL FITTING</a:t>
              </a: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572" b="-40205"/>
            </a:stretch>
          </a:blipFill>
        </p:spPr>
      </p:sp>
      <p:sp>
        <p:nvSpPr>
          <p:cNvPr id="3" name="Freeform 3"/>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391478" y="7194550"/>
            <a:ext cx="5900275" cy="1235619"/>
            <a:chOff x="0" y="0"/>
            <a:chExt cx="1553982" cy="325431"/>
          </a:xfrm>
        </p:grpSpPr>
        <p:sp>
          <p:nvSpPr>
            <p:cNvPr id="6" name="Freeform 6"/>
            <p:cNvSpPr/>
            <p:nvPr/>
          </p:nvSpPr>
          <p:spPr>
            <a:xfrm>
              <a:off x="0" y="0"/>
              <a:ext cx="1553982" cy="325431"/>
            </a:xfrm>
            <a:custGeom>
              <a:avLst/>
              <a:gdLst/>
              <a:ahLst/>
              <a:cxnLst/>
              <a:rect l="l" t="t" r="r" b="b"/>
              <a:pathLst>
                <a:path w="1553982" h="325431">
                  <a:moveTo>
                    <a:pt x="66919" y="0"/>
                  </a:moveTo>
                  <a:lnTo>
                    <a:pt x="1487063" y="0"/>
                  </a:lnTo>
                  <a:cubicBezTo>
                    <a:pt x="1504811" y="0"/>
                    <a:pt x="1521832" y="7050"/>
                    <a:pt x="1534382" y="19600"/>
                  </a:cubicBezTo>
                  <a:cubicBezTo>
                    <a:pt x="1546932" y="32150"/>
                    <a:pt x="1553982" y="49171"/>
                    <a:pt x="1553982" y="66919"/>
                  </a:cubicBezTo>
                  <a:lnTo>
                    <a:pt x="1553982" y="258512"/>
                  </a:lnTo>
                  <a:cubicBezTo>
                    <a:pt x="1553982" y="276260"/>
                    <a:pt x="1546932" y="293281"/>
                    <a:pt x="1534382" y="305831"/>
                  </a:cubicBezTo>
                  <a:cubicBezTo>
                    <a:pt x="1521832" y="318380"/>
                    <a:pt x="1504811" y="325431"/>
                    <a:pt x="1487063" y="325431"/>
                  </a:cubicBezTo>
                  <a:lnTo>
                    <a:pt x="66919" y="325431"/>
                  </a:lnTo>
                  <a:cubicBezTo>
                    <a:pt x="49171" y="325431"/>
                    <a:pt x="32150" y="318380"/>
                    <a:pt x="19600" y="305831"/>
                  </a:cubicBezTo>
                  <a:cubicBezTo>
                    <a:pt x="7050" y="293281"/>
                    <a:pt x="0" y="276260"/>
                    <a:pt x="0" y="258512"/>
                  </a:cubicBezTo>
                  <a:lnTo>
                    <a:pt x="0" y="66919"/>
                  </a:lnTo>
                  <a:cubicBezTo>
                    <a:pt x="0" y="49171"/>
                    <a:pt x="7050" y="32150"/>
                    <a:pt x="19600" y="19600"/>
                  </a:cubicBezTo>
                  <a:cubicBezTo>
                    <a:pt x="32150" y="7050"/>
                    <a:pt x="49171" y="0"/>
                    <a:pt x="66919" y="0"/>
                  </a:cubicBezTo>
                  <a:close/>
                </a:path>
              </a:pathLst>
            </a:custGeom>
            <a:solidFill>
              <a:srgbClr val="EFEFEF"/>
            </a:solidFill>
          </p:spPr>
        </p:sp>
        <p:sp>
          <p:nvSpPr>
            <p:cNvPr id="7" name="TextBox 7"/>
            <p:cNvSpPr txBox="1"/>
            <p:nvPr/>
          </p:nvSpPr>
          <p:spPr>
            <a:xfrm>
              <a:off x="0" y="28575"/>
              <a:ext cx="1553982" cy="296856"/>
            </a:xfrm>
            <a:prstGeom prst="rect">
              <a:avLst/>
            </a:prstGeom>
          </p:spPr>
          <p:txBody>
            <a:bodyPr lIns="50800" tIns="50800" rIns="50800" bIns="50800" rtlCol="0" anchor="ctr"/>
            <a:lstStyle/>
            <a:p>
              <a:pPr algn="ctr">
                <a:lnSpc>
                  <a:spcPts val="4067"/>
                </a:lnSpc>
              </a:pPr>
              <a:r>
                <a:rPr lang="en-US" sz="3600">
                  <a:solidFill>
                    <a:srgbClr val="000000"/>
                  </a:solidFill>
                  <a:latin typeface="Assistant Bold"/>
                  <a:ea typeface="Assistant Bold"/>
                  <a:cs typeface="Assistant Bold"/>
                  <a:sym typeface="Assistant Bold"/>
                </a:rPr>
                <a:t>MEAN SQUARED ERROR</a:t>
              </a:r>
            </a:p>
          </p:txBody>
        </p:sp>
      </p:grpSp>
      <p:grpSp>
        <p:nvGrpSpPr>
          <p:cNvPr id="8" name="Group 8"/>
          <p:cNvGrpSpPr/>
          <p:nvPr/>
        </p:nvGrpSpPr>
        <p:grpSpPr>
          <a:xfrm>
            <a:off x="1641520" y="6937381"/>
            <a:ext cx="1749958" cy="174995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10" name="TextBox 10"/>
            <p:cNvSpPr txBox="1"/>
            <p:nvPr/>
          </p:nvSpPr>
          <p:spPr>
            <a:xfrm>
              <a:off x="76200" y="95250"/>
              <a:ext cx="660400" cy="641350"/>
            </a:xfrm>
            <a:prstGeom prst="rect">
              <a:avLst/>
            </a:prstGeom>
          </p:spPr>
          <p:txBody>
            <a:bodyPr lIns="50800" tIns="50800" rIns="50800" bIns="50800" rtlCol="0" anchor="ctr"/>
            <a:lstStyle/>
            <a:p>
              <a:pPr algn="ctr">
                <a:lnSpc>
                  <a:spcPts val="3616"/>
                </a:lnSpc>
              </a:pPr>
              <a:r>
                <a:rPr lang="en-US" sz="3200">
                  <a:solidFill>
                    <a:srgbClr val="000000"/>
                  </a:solidFill>
                  <a:latin typeface="Assistant Bold"/>
                  <a:ea typeface="Assistant Bold"/>
                  <a:cs typeface="Assistant Bold"/>
                  <a:sym typeface="Assistant Bold"/>
                </a:rPr>
                <a:t>41.39</a:t>
              </a:r>
            </a:p>
          </p:txBody>
        </p:sp>
      </p:grpSp>
      <p:grpSp>
        <p:nvGrpSpPr>
          <p:cNvPr id="11" name="Group 11"/>
          <p:cNvGrpSpPr/>
          <p:nvPr/>
        </p:nvGrpSpPr>
        <p:grpSpPr>
          <a:xfrm>
            <a:off x="11644815" y="7194550"/>
            <a:ext cx="5900275" cy="1235619"/>
            <a:chOff x="0" y="0"/>
            <a:chExt cx="1553982" cy="325431"/>
          </a:xfrm>
        </p:grpSpPr>
        <p:sp>
          <p:nvSpPr>
            <p:cNvPr id="12" name="Freeform 12"/>
            <p:cNvSpPr/>
            <p:nvPr/>
          </p:nvSpPr>
          <p:spPr>
            <a:xfrm>
              <a:off x="0" y="0"/>
              <a:ext cx="1553982" cy="325431"/>
            </a:xfrm>
            <a:custGeom>
              <a:avLst/>
              <a:gdLst/>
              <a:ahLst/>
              <a:cxnLst/>
              <a:rect l="l" t="t" r="r" b="b"/>
              <a:pathLst>
                <a:path w="1553982" h="325431">
                  <a:moveTo>
                    <a:pt x="66919" y="0"/>
                  </a:moveTo>
                  <a:lnTo>
                    <a:pt x="1487063" y="0"/>
                  </a:lnTo>
                  <a:cubicBezTo>
                    <a:pt x="1504811" y="0"/>
                    <a:pt x="1521832" y="7050"/>
                    <a:pt x="1534382" y="19600"/>
                  </a:cubicBezTo>
                  <a:cubicBezTo>
                    <a:pt x="1546932" y="32150"/>
                    <a:pt x="1553982" y="49171"/>
                    <a:pt x="1553982" y="66919"/>
                  </a:cubicBezTo>
                  <a:lnTo>
                    <a:pt x="1553982" y="258512"/>
                  </a:lnTo>
                  <a:cubicBezTo>
                    <a:pt x="1553982" y="276260"/>
                    <a:pt x="1546932" y="293281"/>
                    <a:pt x="1534382" y="305831"/>
                  </a:cubicBezTo>
                  <a:cubicBezTo>
                    <a:pt x="1521832" y="318380"/>
                    <a:pt x="1504811" y="325431"/>
                    <a:pt x="1487063" y="325431"/>
                  </a:cubicBezTo>
                  <a:lnTo>
                    <a:pt x="66919" y="325431"/>
                  </a:lnTo>
                  <a:cubicBezTo>
                    <a:pt x="49171" y="325431"/>
                    <a:pt x="32150" y="318380"/>
                    <a:pt x="19600" y="305831"/>
                  </a:cubicBezTo>
                  <a:cubicBezTo>
                    <a:pt x="7050" y="293281"/>
                    <a:pt x="0" y="276260"/>
                    <a:pt x="0" y="258512"/>
                  </a:cubicBezTo>
                  <a:lnTo>
                    <a:pt x="0" y="66919"/>
                  </a:lnTo>
                  <a:cubicBezTo>
                    <a:pt x="0" y="49171"/>
                    <a:pt x="7050" y="32150"/>
                    <a:pt x="19600" y="19600"/>
                  </a:cubicBezTo>
                  <a:cubicBezTo>
                    <a:pt x="32150" y="7050"/>
                    <a:pt x="49171" y="0"/>
                    <a:pt x="66919" y="0"/>
                  </a:cubicBezTo>
                  <a:close/>
                </a:path>
              </a:pathLst>
            </a:custGeom>
            <a:solidFill>
              <a:srgbClr val="EFEFEF"/>
            </a:solidFill>
          </p:spPr>
        </p:sp>
        <p:sp>
          <p:nvSpPr>
            <p:cNvPr id="13" name="TextBox 13"/>
            <p:cNvSpPr txBox="1"/>
            <p:nvPr/>
          </p:nvSpPr>
          <p:spPr>
            <a:xfrm>
              <a:off x="0" y="28575"/>
              <a:ext cx="1553982" cy="296856"/>
            </a:xfrm>
            <a:prstGeom prst="rect">
              <a:avLst/>
            </a:prstGeom>
          </p:spPr>
          <p:txBody>
            <a:bodyPr lIns="50800" tIns="50800" rIns="50800" bIns="50800" rtlCol="0" anchor="ctr"/>
            <a:lstStyle/>
            <a:p>
              <a:pPr algn="ctr">
                <a:lnSpc>
                  <a:spcPts val="4067"/>
                </a:lnSpc>
              </a:pPr>
              <a:r>
                <a:rPr lang="en-US" sz="3600">
                  <a:solidFill>
                    <a:srgbClr val="000000"/>
                  </a:solidFill>
                  <a:latin typeface="Assistant Bold"/>
                  <a:ea typeface="Assistant Bold"/>
                  <a:cs typeface="Assistant Bold"/>
                  <a:sym typeface="Assistant Bold"/>
                </a:rPr>
                <a:t>R-SQUARED</a:t>
              </a:r>
            </a:p>
          </p:txBody>
        </p:sp>
      </p:grpSp>
      <p:grpSp>
        <p:nvGrpSpPr>
          <p:cNvPr id="14" name="Group 14"/>
          <p:cNvGrpSpPr/>
          <p:nvPr/>
        </p:nvGrpSpPr>
        <p:grpSpPr>
          <a:xfrm>
            <a:off x="9894857" y="6937381"/>
            <a:ext cx="1749958" cy="174995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EFEF"/>
            </a:solidFill>
          </p:spPr>
        </p:sp>
        <p:sp>
          <p:nvSpPr>
            <p:cNvPr id="16" name="TextBox 16"/>
            <p:cNvSpPr txBox="1"/>
            <p:nvPr/>
          </p:nvSpPr>
          <p:spPr>
            <a:xfrm>
              <a:off x="76200" y="95250"/>
              <a:ext cx="660400" cy="641350"/>
            </a:xfrm>
            <a:prstGeom prst="rect">
              <a:avLst/>
            </a:prstGeom>
          </p:spPr>
          <p:txBody>
            <a:bodyPr lIns="50800" tIns="50800" rIns="50800" bIns="50800" rtlCol="0" anchor="ctr"/>
            <a:lstStyle/>
            <a:p>
              <a:pPr algn="ctr">
                <a:lnSpc>
                  <a:spcPts val="3616"/>
                </a:lnSpc>
              </a:pPr>
              <a:r>
                <a:rPr lang="en-US" sz="3200">
                  <a:solidFill>
                    <a:srgbClr val="000000"/>
                  </a:solidFill>
                  <a:latin typeface="Assistant Bold"/>
                  <a:ea typeface="Assistant Bold"/>
                  <a:cs typeface="Assistant Bold"/>
                  <a:sym typeface="Assistant Bold"/>
                </a:rPr>
                <a:t>94%</a:t>
              </a:r>
            </a:p>
          </p:txBody>
        </p:sp>
      </p:grpSp>
      <p:sp>
        <p:nvSpPr>
          <p:cNvPr id="17" name="Freeform 17"/>
          <p:cNvSpPr/>
          <p:nvPr/>
        </p:nvSpPr>
        <p:spPr>
          <a:xfrm>
            <a:off x="1641520" y="2307951"/>
            <a:ext cx="14691170" cy="4053685"/>
          </a:xfrm>
          <a:custGeom>
            <a:avLst/>
            <a:gdLst/>
            <a:ahLst/>
            <a:cxnLst/>
            <a:rect l="l" t="t" r="r" b="b"/>
            <a:pathLst>
              <a:path w="14691170" h="4053685">
                <a:moveTo>
                  <a:pt x="0" y="0"/>
                </a:moveTo>
                <a:lnTo>
                  <a:pt x="14691170" y="0"/>
                </a:lnTo>
                <a:lnTo>
                  <a:pt x="14691170" y="4053686"/>
                </a:lnTo>
                <a:lnTo>
                  <a:pt x="0" y="4053686"/>
                </a:lnTo>
                <a:lnTo>
                  <a:pt x="0" y="0"/>
                </a:lnTo>
                <a:close/>
              </a:path>
            </a:pathLst>
          </a:custGeom>
          <a:blipFill>
            <a:blip r:embed="rId5"/>
            <a:stretch>
              <a:fillRect t="-355" r="-3025" b="-11717"/>
            </a:stretch>
          </a:blipFill>
        </p:spPr>
      </p:sp>
      <p:sp>
        <p:nvSpPr>
          <p:cNvPr id="18" name="TextBox 18"/>
          <p:cNvSpPr txBox="1"/>
          <p:nvPr/>
        </p:nvSpPr>
        <p:spPr>
          <a:xfrm>
            <a:off x="2208813" y="505387"/>
            <a:ext cx="13397403" cy="1226820"/>
          </a:xfrm>
          <a:prstGeom prst="rect">
            <a:avLst/>
          </a:prstGeom>
        </p:spPr>
        <p:txBody>
          <a:bodyPr lIns="0" tIns="0" rIns="0" bIns="0" rtlCol="0" anchor="t">
            <a:spAutoFit/>
          </a:bodyPr>
          <a:lstStyle/>
          <a:p>
            <a:pPr algn="ctr">
              <a:lnSpc>
                <a:spcPts val="10079"/>
              </a:lnSpc>
            </a:pPr>
            <a:r>
              <a:rPr lang="en-US" sz="7199">
                <a:solidFill>
                  <a:srgbClr val="FAE552"/>
                </a:solidFill>
                <a:latin typeface="Dynamo Medium"/>
                <a:ea typeface="Dynamo Medium"/>
                <a:cs typeface="Dynamo Medium"/>
                <a:sym typeface="Dynamo Medium"/>
              </a:rPr>
              <a:t>MODEL ACCURACY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572" b="-40205"/>
            </a:stretch>
          </a:blipFill>
        </p:spPr>
      </p:sp>
      <p:sp>
        <p:nvSpPr>
          <p:cNvPr id="3" name="Freeform 3"/>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588836" y="2043087"/>
            <a:ext cx="14848031" cy="2063318"/>
            <a:chOff x="0" y="0"/>
            <a:chExt cx="3910593" cy="543425"/>
          </a:xfrm>
        </p:grpSpPr>
        <p:sp>
          <p:nvSpPr>
            <p:cNvPr id="6" name="Freeform 6"/>
            <p:cNvSpPr/>
            <p:nvPr/>
          </p:nvSpPr>
          <p:spPr>
            <a:xfrm>
              <a:off x="0" y="0"/>
              <a:ext cx="3910593" cy="543425"/>
            </a:xfrm>
            <a:custGeom>
              <a:avLst/>
              <a:gdLst/>
              <a:ahLst/>
              <a:cxnLst/>
              <a:rect l="l" t="t" r="r" b="b"/>
              <a:pathLst>
                <a:path w="3910593" h="543425">
                  <a:moveTo>
                    <a:pt x="3910593" y="0"/>
                  </a:moveTo>
                  <a:lnTo>
                    <a:pt x="0" y="0"/>
                  </a:lnTo>
                  <a:lnTo>
                    <a:pt x="101600" y="271713"/>
                  </a:lnTo>
                  <a:lnTo>
                    <a:pt x="0" y="543425"/>
                  </a:lnTo>
                  <a:lnTo>
                    <a:pt x="3910593" y="543425"/>
                  </a:lnTo>
                  <a:lnTo>
                    <a:pt x="3808993" y="271713"/>
                  </a:lnTo>
                  <a:lnTo>
                    <a:pt x="3910593" y="0"/>
                  </a:lnTo>
                  <a:close/>
                </a:path>
              </a:pathLst>
            </a:custGeom>
            <a:solidFill>
              <a:srgbClr val="F1E253"/>
            </a:solidFill>
          </p:spPr>
        </p:sp>
        <p:sp>
          <p:nvSpPr>
            <p:cNvPr id="7" name="TextBox 7"/>
            <p:cNvSpPr txBox="1"/>
            <p:nvPr/>
          </p:nvSpPr>
          <p:spPr>
            <a:xfrm>
              <a:off x="88900" y="19050"/>
              <a:ext cx="3732793" cy="524375"/>
            </a:xfrm>
            <a:prstGeom prst="rect">
              <a:avLst/>
            </a:prstGeom>
          </p:spPr>
          <p:txBody>
            <a:bodyPr lIns="50800" tIns="50800" rIns="50800" bIns="50800" rtlCol="0" anchor="ctr"/>
            <a:lstStyle/>
            <a:p>
              <a:pPr algn="ctr">
                <a:lnSpc>
                  <a:spcPts val="3163"/>
                </a:lnSpc>
              </a:pPr>
              <a:r>
                <a:rPr lang="en-US" sz="2799">
                  <a:solidFill>
                    <a:srgbClr val="000000"/>
                  </a:solidFill>
                  <a:latin typeface="Assistant Bold"/>
                  <a:ea typeface="Assistant Bold"/>
                  <a:cs typeface="Assistant Bold"/>
                  <a:sym typeface="Assistant Bold"/>
                </a:rPr>
                <a:t>INTERCEPT*11.34 + 7.44*FARE &amp; LONGITUDE - 3.42*LATITUDE -5.62 * LONGITUDE AT DROPOFF + 22.11*PASSENGER COUNT</a:t>
              </a:r>
            </a:p>
          </p:txBody>
        </p:sp>
      </p:grpSp>
      <p:grpSp>
        <p:nvGrpSpPr>
          <p:cNvPr id="8" name="Group 8"/>
          <p:cNvGrpSpPr/>
          <p:nvPr/>
        </p:nvGrpSpPr>
        <p:grpSpPr>
          <a:xfrm>
            <a:off x="1028700" y="4420730"/>
            <a:ext cx="16534083" cy="5246370"/>
            <a:chOff x="0" y="0"/>
            <a:chExt cx="2561562" cy="812800"/>
          </a:xfrm>
        </p:grpSpPr>
        <p:sp>
          <p:nvSpPr>
            <p:cNvPr id="9" name="Freeform 9"/>
            <p:cNvSpPr/>
            <p:nvPr/>
          </p:nvSpPr>
          <p:spPr>
            <a:xfrm>
              <a:off x="0" y="0"/>
              <a:ext cx="2561562" cy="812800"/>
            </a:xfrm>
            <a:custGeom>
              <a:avLst/>
              <a:gdLst/>
              <a:ahLst/>
              <a:cxnLst/>
              <a:rect l="l" t="t" r="r" b="b"/>
              <a:pathLst>
                <a:path w="2561562" h="812800">
                  <a:moveTo>
                    <a:pt x="10770" y="0"/>
                  </a:moveTo>
                  <a:lnTo>
                    <a:pt x="2550793" y="0"/>
                  </a:lnTo>
                  <a:cubicBezTo>
                    <a:pt x="2553649" y="0"/>
                    <a:pt x="2556388" y="1135"/>
                    <a:pt x="2558408" y="3154"/>
                  </a:cubicBezTo>
                  <a:cubicBezTo>
                    <a:pt x="2560427" y="5174"/>
                    <a:pt x="2561562" y="7913"/>
                    <a:pt x="2561562" y="10770"/>
                  </a:cubicBezTo>
                  <a:lnTo>
                    <a:pt x="2561562" y="802031"/>
                  </a:lnTo>
                  <a:cubicBezTo>
                    <a:pt x="2561562" y="804887"/>
                    <a:pt x="2560427" y="807626"/>
                    <a:pt x="2558408" y="809646"/>
                  </a:cubicBezTo>
                  <a:cubicBezTo>
                    <a:pt x="2556388" y="811665"/>
                    <a:pt x="2553649" y="812800"/>
                    <a:pt x="2550793" y="812800"/>
                  </a:cubicBezTo>
                  <a:lnTo>
                    <a:pt x="10770" y="812800"/>
                  </a:lnTo>
                  <a:cubicBezTo>
                    <a:pt x="7913" y="812800"/>
                    <a:pt x="5174" y="811665"/>
                    <a:pt x="3154" y="809646"/>
                  </a:cubicBezTo>
                  <a:cubicBezTo>
                    <a:pt x="1135" y="807626"/>
                    <a:pt x="0" y="804887"/>
                    <a:pt x="0" y="802031"/>
                  </a:cubicBezTo>
                  <a:lnTo>
                    <a:pt x="0" y="10770"/>
                  </a:lnTo>
                  <a:cubicBezTo>
                    <a:pt x="0" y="7913"/>
                    <a:pt x="1135" y="5174"/>
                    <a:pt x="3154" y="3154"/>
                  </a:cubicBezTo>
                  <a:cubicBezTo>
                    <a:pt x="5174" y="1135"/>
                    <a:pt x="7913" y="0"/>
                    <a:pt x="10770" y="0"/>
                  </a:cubicBezTo>
                  <a:close/>
                </a:path>
              </a:pathLst>
            </a:custGeom>
            <a:blipFill>
              <a:blip r:embed="rId5"/>
              <a:stretch>
                <a:fillRect l="-571" r="-27"/>
              </a:stretch>
            </a:blipFill>
          </p:spPr>
        </p:sp>
      </p:grpSp>
      <p:sp>
        <p:nvSpPr>
          <p:cNvPr id="10" name="TextBox 10"/>
          <p:cNvSpPr txBox="1"/>
          <p:nvPr/>
        </p:nvSpPr>
        <p:spPr>
          <a:xfrm>
            <a:off x="2208813" y="505387"/>
            <a:ext cx="13397403" cy="1226820"/>
          </a:xfrm>
          <a:prstGeom prst="rect">
            <a:avLst/>
          </a:prstGeom>
        </p:spPr>
        <p:txBody>
          <a:bodyPr lIns="0" tIns="0" rIns="0" bIns="0" rtlCol="0" anchor="t">
            <a:spAutoFit/>
          </a:bodyPr>
          <a:lstStyle/>
          <a:p>
            <a:pPr algn="ctr">
              <a:lnSpc>
                <a:spcPts val="10079"/>
              </a:lnSpc>
            </a:pPr>
            <a:r>
              <a:rPr lang="en-US" sz="7199">
                <a:solidFill>
                  <a:srgbClr val="FAE552"/>
                </a:solidFill>
                <a:latin typeface="Dynamo Medium"/>
                <a:ea typeface="Dynamo Medium"/>
                <a:cs typeface="Dynamo Medium"/>
                <a:sym typeface="Dynamo Medium"/>
              </a:rPr>
              <a:t>MODEL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7064294" y="1233991"/>
            <a:ext cx="10737935" cy="7336372"/>
            <a:chOff x="0" y="0"/>
            <a:chExt cx="2828098" cy="1932213"/>
          </a:xfrm>
        </p:grpSpPr>
        <p:sp>
          <p:nvSpPr>
            <p:cNvPr id="5" name="Freeform 5"/>
            <p:cNvSpPr/>
            <p:nvPr/>
          </p:nvSpPr>
          <p:spPr>
            <a:xfrm>
              <a:off x="0" y="0"/>
              <a:ext cx="2828098" cy="1932213"/>
            </a:xfrm>
            <a:custGeom>
              <a:avLst/>
              <a:gdLst/>
              <a:ahLst/>
              <a:cxnLst/>
              <a:rect l="l" t="t" r="r" b="b"/>
              <a:pathLst>
                <a:path w="2828098" h="1932213">
                  <a:moveTo>
                    <a:pt x="0" y="0"/>
                  </a:moveTo>
                  <a:lnTo>
                    <a:pt x="2828098" y="0"/>
                  </a:lnTo>
                  <a:lnTo>
                    <a:pt x="2828098" y="1932213"/>
                  </a:lnTo>
                  <a:lnTo>
                    <a:pt x="0" y="1932213"/>
                  </a:lnTo>
                  <a:close/>
                </a:path>
              </a:pathLst>
            </a:custGeom>
            <a:solidFill>
              <a:srgbClr val="F1E253"/>
            </a:solidFill>
          </p:spPr>
        </p:sp>
        <p:sp>
          <p:nvSpPr>
            <p:cNvPr id="6" name="TextBox 6"/>
            <p:cNvSpPr txBox="1"/>
            <p:nvPr/>
          </p:nvSpPr>
          <p:spPr>
            <a:xfrm>
              <a:off x="0" y="19050"/>
              <a:ext cx="2828098" cy="1913163"/>
            </a:xfrm>
            <a:prstGeom prst="rect">
              <a:avLst/>
            </a:prstGeom>
          </p:spPr>
          <p:txBody>
            <a:bodyPr lIns="50800" tIns="50800" rIns="50800" bIns="50800" rtlCol="0" anchor="ctr"/>
            <a:lstStyle/>
            <a:p>
              <a:pPr algn="ctr">
                <a:lnSpc>
                  <a:spcPts val="3163"/>
                </a:lnSpc>
              </a:pPr>
              <a:r>
                <a:rPr lang="en-US" sz="2799">
                  <a:solidFill>
                    <a:srgbClr val="000000"/>
                  </a:solidFill>
                  <a:latin typeface="Assistant Bold"/>
                  <a:ea typeface="Assistant Bold"/>
                  <a:cs typeface="Assistant Bold"/>
                  <a:sym typeface="Assistant Bold"/>
                </a:rPr>
                <a:t>1. THE ANALYSIS OF TRIP DATA REVEALED THAT PICKUP AND DROPOFF LOCATIONS (LONGITUDE AND LATITUDE) ALONG WITH PASSENGER COUNT GREATLY IMPACT THE FARE PRICES.</a:t>
              </a:r>
            </a:p>
            <a:p>
              <a:pPr algn="ctr">
                <a:lnSpc>
                  <a:spcPts val="3163"/>
                </a:lnSpc>
              </a:pPr>
              <a:endParaRPr lang="en-US" sz="2799">
                <a:solidFill>
                  <a:srgbClr val="000000"/>
                </a:solidFill>
                <a:latin typeface="Assistant Bold"/>
                <a:ea typeface="Assistant Bold"/>
                <a:cs typeface="Assistant Bold"/>
                <a:sym typeface="Assistant Bold"/>
              </a:endParaRPr>
            </a:p>
            <a:p>
              <a:pPr algn="ctr">
                <a:lnSpc>
                  <a:spcPts val="3163"/>
                </a:lnSpc>
              </a:pPr>
              <a:r>
                <a:rPr lang="en-US" sz="2799">
                  <a:solidFill>
                    <a:srgbClr val="000000"/>
                  </a:solidFill>
                  <a:latin typeface="Assistant Bold"/>
                  <a:ea typeface="Assistant Bold"/>
                  <a:cs typeface="Assistant Bold"/>
                  <a:sym typeface="Assistant Bold"/>
                </a:rPr>
                <a:t>2. By examining key factors like trip distance calculated from pickup and dropoff coordinates and the number of passengers, we gained insights into how these elements influence the fare amounts.</a:t>
              </a:r>
            </a:p>
            <a:p>
              <a:pPr algn="ctr">
                <a:lnSpc>
                  <a:spcPts val="3163"/>
                </a:lnSpc>
              </a:pPr>
              <a:endParaRPr lang="en-US" sz="2799">
                <a:solidFill>
                  <a:srgbClr val="000000"/>
                </a:solidFill>
                <a:latin typeface="Assistant Bold"/>
                <a:ea typeface="Assistant Bold"/>
                <a:cs typeface="Assistant Bold"/>
                <a:sym typeface="Assistant Bold"/>
              </a:endParaRPr>
            </a:p>
            <a:p>
              <a:pPr algn="ctr">
                <a:lnSpc>
                  <a:spcPts val="3163"/>
                </a:lnSpc>
              </a:pPr>
              <a:r>
                <a:rPr lang="en-US" sz="2799">
                  <a:solidFill>
                    <a:srgbClr val="000000"/>
                  </a:solidFill>
                  <a:latin typeface="Assistant Bold"/>
                  <a:ea typeface="Assistant Bold"/>
                  <a:cs typeface="Assistant Bold"/>
                  <a:sym typeface="Assistant Bold"/>
                </a:rPr>
                <a:t>3. The predictive model utilized pickup and dropoff coordinates (Longitude, Latitude) in conjunction with the passenger count (X) to estimate the fare amount (Y), underlining these variables as crucial indicators of fare rates.</a:t>
              </a:r>
            </a:p>
          </p:txBody>
        </p:sp>
      </p:grpSp>
      <p:sp>
        <p:nvSpPr>
          <p:cNvPr id="7" name="TextBox 7"/>
          <p:cNvSpPr txBox="1"/>
          <p:nvPr/>
        </p:nvSpPr>
        <p:spPr>
          <a:xfrm>
            <a:off x="0" y="3917714"/>
            <a:ext cx="7064294" cy="1325256"/>
          </a:xfrm>
          <a:prstGeom prst="rect">
            <a:avLst/>
          </a:prstGeom>
        </p:spPr>
        <p:txBody>
          <a:bodyPr lIns="0" tIns="0" rIns="0" bIns="0" rtlCol="0" anchor="t">
            <a:spAutoFit/>
          </a:bodyPr>
          <a:lstStyle/>
          <a:p>
            <a:pPr algn="ctr">
              <a:lnSpc>
                <a:spcPts val="10793"/>
              </a:lnSpc>
            </a:pPr>
            <a:r>
              <a:rPr lang="en-US" sz="7709" spc="30">
                <a:solidFill>
                  <a:srgbClr val="FAE552"/>
                </a:solidFill>
                <a:latin typeface="Dynamo Medium"/>
                <a:ea typeface="Dynamo Medium"/>
                <a:cs typeface="Dynamo Medium"/>
                <a:sym typeface="Dynamo Medium"/>
              </a:rPr>
              <a:t>CONCLUSION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1366" y="3938066"/>
            <a:ext cx="18769366" cy="9794196"/>
          </a:xfrm>
          <a:custGeom>
            <a:avLst/>
            <a:gdLst/>
            <a:ahLst/>
            <a:cxnLst/>
            <a:rect l="l" t="t" r="r" b="b"/>
            <a:pathLst>
              <a:path w="18769366" h="9794196">
                <a:moveTo>
                  <a:pt x="0" y="0"/>
                </a:moveTo>
                <a:lnTo>
                  <a:pt x="18769366" y="0"/>
                </a:lnTo>
                <a:lnTo>
                  <a:pt x="18769366" y="9794196"/>
                </a:lnTo>
                <a:lnTo>
                  <a:pt x="0" y="979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481366" y="-5441425"/>
            <a:ext cx="18769366" cy="9794196"/>
          </a:xfrm>
          <a:custGeom>
            <a:avLst/>
            <a:gdLst/>
            <a:ahLst/>
            <a:cxnLst/>
            <a:rect l="l" t="t" r="r" b="b"/>
            <a:pathLst>
              <a:path w="18769366" h="9794196">
                <a:moveTo>
                  <a:pt x="0" y="0"/>
                </a:moveTo>
                <a:lnTo>
                  <a:pt x="18769366" y="0"/>
                </a:lnTo>
                <a:lnTo>
                  <a:pt x="18769366" y="9794196"/>
                </a:lnTo>
                <a:lnTo>
                  <a:pt x="0" y="97941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434300" y="4105611"/>
            <a:ext cx="13918187" cy="1866228"/>
          </a:xfrm>
          <a:prstGeom prst="rect">
            <a:avLst/>
          </a:prstGeom>
        </p:spPr>
        <p:txBody>
          <a:bodyPr lIns="0" tIns="0" rIns="0" bIns="0" rtlCol="0" anchor="t">
            <a:spAutoFit/>
          </a:bodyPr>
          <a:lstStyle/>
          <a:p>
            <a:pPr algn="ctr">
              <a:lnSpc>
                <a:spcPts val="15271"/>
              </a:lnSpc>
            </a:pPr>
            <a:r>
              <a:rPr lang="en-US" sz="10908">
                <a:solidFill>
                  <a:srgbClr val="FAE552"/>
                </a:solidFill>
                <a:latin typeface="Dynamo Medium"/>
                <a:ea typeface="Dynamo Medium"/>
                <a:cs typeface="Dynamo Medium"/>
                <a:sym typeface="Dynamo Medium"/>
              </a:rPr>
              <a:t>THANK YOU</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921134" y="3735629"/>
            <a:ext cx="3685128" cy="5522671"/>
          </a:xfrm>
          <a:custGeom>
            <a:avLst/>
            <a:gdLst/>
            <a:ahLst/>
            <a:cxnLst/>
            <a:rect l="l" t="t" r="r" b="b"/>
            <a:pathLst>
              <a:path w="3685128" h="5522671">
                <a:moveTo>
                  <a:pt x="0" y="0"/>
                </a:moveTo>
                <a:lnTo>
                  <a:pt x="3685127" y="0"/>
                </a:lnTo>
                <a:lnTo>
                  <a:pt x="3685127" y="5522671"/>
                </a:lnTo>
                <a:lnTo>
                  <a:pt x="0" y="5522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296365" y="2848250"/>
            <a:ext cx="3695269" cy="5537869"/>
          </a:xfrm>
          <a:custGeom>
            <a:avLst/>
            <a:gdLst/>
            <a:ahLst/>
            <a:cxnLst/>
            <a:rect l="l" t="t" r="r" b="b"/>
            <a:pathLst>
              <a:path w="3695269" h="5537869">
                <a:moveTo>
                  <a:pt x="0" y="0"/>
                </a:moveTo>
                <a:lnTo>
                  <a:pt x="3695270" y="0"/>
                </a:lnTo>
                <a:lnTo>
                  <a:pt x="3695270" y="5537870"/>
                </a:lnTo>
                <a:lnTo>
                  <a:pt x="0" y="55378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12801385" y="3840006"/>
            <a:ext cx="3638696" cy="5453086"/>
          </a:xfrm>
          <a:custGeom>
            <a:avLst/>
            <a:gdLst/>
            <a:ahLst/>
            <a:cxnLst/>
            <a:rect l="l" t="t" r="r" b="b"/>
            <a:pathLst>
              <a:path w="3638696" h="5453086">
                <a:moveTo>
                  <a:pt x="0" y="0"/>
                </a:moveTo>
                <a:lnTo>
                  <a:pt x="3638695" y="0"/>
                </a:lnTo>
                <a:lnTo>
                  <a:pt x="3638695" y="5453086"/>
                </a:lnTo>
                <a:lnTo>
                  <a:pt x="0" y="545308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3002783" y="4420667"/>
            <a:ext cx="1281730" cy="1223470"/>
          </a:xfrm>
          <a:custGeom>
            <a:avLst/>
            <a:gdLst/>
            <a:ahLst/>
            <a:cxnLst/>
            <a:rect l="l" t="t" r="r" b="b"/>
            <a:pathLst>
              <a:path w="1281730" h="1223470">
                <a:moveTo>
                  <a:pt x="0" y="0"/>
                </a:moveTo>
                <a:lnTo>
                  <a:pt x="1281731" y="0"/>
                </a:lnTo>
                <a:lnTo>
                  <a:pt x="1281731" y="1223470"/>
                </a:lnTo>
                <a:lnTo>
                  <a:pt x="0" y="1223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8489971" y="3543112"/>
            <a:ext cx="1251359" cy="1251359"/>
          </a:xfrm>
          <a:custGeom>
            <a:avLst/>
            <a:gdLst/>
            <a:ahLst/>
            <a:cxnLst/>
            <a:rect l="l" t="t" r="r" b="b"/>
            <a:pathLst>
              <a:path w="1251359" h="1251359">
                <a:moveTo>
                  <a:pt x="0" y="0"/>
                </a:moveTo>
                <a:lnTo>
                  <a:pt x="1251360" y="0"/>
                </a:lnTo>
                <a:lnTo>
                  <a:pt x="1251360" y="1251359"/>
                </a:lnTo>
                <a:lnTo>
                  <a:pt x="0" y="12513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4001535" y="4551860"/>
            <a:ext cx="1312104" cy="1183279"/>
          </a:xfrm>
          <a:custGeom>
            <a:avLst/>
            <a:gdLst/>
            <a:ahLst/>
            <a:cxnLst/>
            <a:rect l="l" t="t" r="r" b="b"/>
            <a:pathLst>
              <a:path w="1312104" h="1183279">
                <a:moveTo>
                  <a:pt x="0" y="0"/>
                </a:moveTo>
                <a:lnTo>
                  <a:pt x="1312104" y="0"/>
                </a:lnTo>
                <a:lnTo>
                  <a:pt x="1312104" y="1183280"/>
                </a:lnTo>
                <a:lnTo>
                  <a:pt x="0" y="11832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3763698" y="866775"/>
            <a:ext cx="10760605" cy="1377949"/>
          </a:xfrm>
          <a:prstGeom prst="rect">
            <a:avLst/>
          </a:prstGeom>
        </p:spPr>
        <p:txBody>
          <a:bodyPr lIns="0" tIns="0" rIns="0" bIns="0" rtlCol="0" anchor="t">
            <a:spAutoFit/>
          </a:bodyPr>
          <a:lstStyle/>
          <a:p>
            <a:pPr algn="ctr">
              <a:lnSpc>
                <a:spcPts val="11200"/>
              </a:lnSpc>
            </a:pPr>
            <a:r>
              <a:rPr lang="en-US" sz="8000">
                <a:solidFill>
                  <a:srgbClr val="FAE552"/>
                </a:solidFill>
                <a:latin typeface="Dynamo Medium"/>
                <a:ea typeface="Dynamo Medium"/>
                <a:cs typeface="Dynamo Medium"/>
                <a:sym typeface="Dynamo Medium"/>
              </a:rPr>
              <a:t>OBJECTIVES</a:t>
            </a:r>
          </a:p>
        </p:txBody>
      </p:sp>
      <p:grpSp>
        <p:nvGrpSpPr>
          <p:cNvPr id="10" name="Group 10"/>
          <p:cNvGrpSpPr/>
          <p:nvPr/>
        </p:nvGrpSpPr>
        <p:grpSpPr>
          <a:xfrm>
            <a:off x="-4006574" y="-369454"/>
            <a:ext cx="7009358" cy="1159703"/>
            <a:chOff x="0" y="0"/>
            <a:chExt cx="1250766" cy="206940"/>
          </a:xfrm>
        </p:grpSpPr>
        <p:sp>
          <p:nvSpPr>
            <p:cNvPr id="11" name="Freeform 11"/>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F1E253"/>
            </a:solidFill>
          </p:spPr>
        </p:sp>
        <p:sp>
          <p:nvSpPr>
            <p:cNvPr id="12" name="TextBox 12"/>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13" name="Group 13"/>
          <p:cNvGrpSpPr/>
          <p:nvPr/>
        </p:nvGrpSpPr>
        <p:grpSpPr>
          <a:xfrm>
            <a:off x="-1748459" y="508418"/>
            <a:ext cx="3144637" cy="520282"/>
            <a:chOff x="0" y="0"/>
            <a:chExt cx="1250766" cy="206940"/>
          </a:xfrm>
        </p:grpSpPr>
        <p:sp>
          <p:nvSpPr>
            <p:cNvPr id="14" name="Freeform 14"/>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F1E253"/>
            </a:solidFill>
          </p:spPr>
        </p:sp>
        <p:sp>
          <p:nvSpPr>
            <p:cNvPr id="15" name="TextBox 15"/>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16" name="Group 16"/>
          <p:cNvGrpSpPr/>
          <p:nvPr/>
        </p:nvGrpSpPr>
        <p:grpSpPr>
          <a:xfrm>
            <a:off x="14410002" y="-369454"/>
            <a:ext cx="7009358" cy="1138013"/>
            <a:chOff x="0" y="0"/>
            <a:chExt cx="812800" cy="131963"/>
          </a:xfrm>
        </p:grpSpPr>
        <p:sp>
          <p:nvSpPr>
            <p:cNvPr id="17" name="Freeform 17"/>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F1E253"/>
            </a:solidFill>
          </p:spPr>
        </p:sp>
        <p:sp>
          <p:nvSpPr>
            <p:cNvPr id="18" name="TextBox 18"/>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19" name="Group 19"/>
          <p:cNvGrpSpPr/>
          <p:nvPr/>
        </p:nvGrpSpPr>
        <p:grpSpPr>
          <a:xfrm>
            <a:off x="16629956" y="508418"/>
            <a:ext cx="3144637" cy="520282"/>
            <a:chOff x="0" y="0"/>
            <a:chExt cx="812800" cy="134478"/>
          </a:xfrm>
        </p:grpSpPr>
        <p:sp>
          <p:nvSpPr>
            <p:cNvPr id="20" name="Freeform 20"/>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F1E253"/>
            </a:solidFill>
          </p:spPr>
        </p:sp>
        <p:sp>
          <p:nvSpPr>
            <p:cNvPr id="21" name="TextBox 21"/>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sp>
        <p:nvSpPr>
          <p:cNvPr id="22" name="TextBox 22"/>
          <p:cNvSpPr txBox="1"/>
          <p:nvPr/>
        </p:nvSpPr>
        <p:spPr>
          <a:xfrm>
            <a:off x="2519914" y="7002534"/>
            <a:ext cx="2452352" cy="812640"/>
          </a:xfrm>
          <a:prstGeom prst="rect">
            <a:avLst/>
          </a:prstGeom>
        </p:spPr>
        <p:txBody>
          <a:bodyPr lIns="0" tIns="0" rIns="0" bIns="0" rtlCol="0" anchor="t">
            <a:spAutoFit/>
          </a:bodyPr>
          <a:lstStyle/>
          <a:p>
            <a:pPr algn="ctr">
              <a:lnSpc>
                <a:spcPts val="6677"/>
              </a:lnSpc>
            </a:pPr>
            <a:r>
              <a:rPr lang="en-US" sz="4769" spc="19">
                <a:solidFill>
                  <a:srgbClr val="000000"/>
                </a:solidFill>
                <a:latin typeface="Source Sans Pro Bold"/>
                <a:ea typeface="Source Sans Pro Bold"/>
                <a:cs typeface="Source Sans Pro Bold"/>
                <a:sym typeface="Source Sans Pro Bold"/>
              </a:rPr>
              <a:t>EDA</a:t>
            </a:r>
          </a:p>
        </p:txBody>
      </p:sp>
      <p:sp>
        <p:nvSpPr>
          <p:cNvPr id="23" name="TextBox 23"/>
          <p:cNvSpPr txBox="1"/>
          <p:nvPr/>
        </p:nvSpPr>
        <p:spPr>
          <a:xfrm>
            <a:off x="7917824" y="6117366"/>
            <a:ext cx="2452352" cy="812640"/>
          </a:xfrm>
          <a:prstGeom prst="rect">
            <a:avLst/>
          </a:prstGeom>
        </p:spPr>
        <p:txBody>
          <a:bodyPr lIns="0" tIns="0" rIns="0" bIns="0" rtlCol="0" anchor="t">
            <a:spAutoFit/>
          </a:bodyPr>
          <a:lstStyle/>
          <a:p>
            <a:pPr algn="ctr">
              <a:lnSpc>
                <a:spcPts val="6677"/>
              </a:lnSpc>
            </a:pPr>
            <a:r>
              <a:rPr lang="en-US" sz="4769" spc="19">
                <a:solidFill>
                  <a:srgbClr val="000000"/>
                </a:solidFill>
                <a:latin typeface="Source Sans Pro Bold"/>
                <a:ea typeface="Source Sans Pro Bold"/>
                <a:cs typeface="Source Sans Pro Bold"/>
                <a:sym typeface="Source Sans Pro Bold"/>
              </a:rPr>
              <a:t>PCA</a:t>
            </a:r>
          </a:p>
        </p:txBody>
      </p:sp>
      <p:sp>
        <p:nvSpPr>
          <p:cNvPr id="24" name="TextBox 24"/>
          <p:cNvSpPr txBox="1"/>
          <p:nvPr/>
        </p:nvSpPr>
        <p:spPr>
          <a:xfrm>
            <a:off x="12853338" y="6578500"/>
            <a:ext cx="3608497" cy="1660708"/>
          </a:xfrm>
          <a:prstGeom prst="rect">
            <a:avLst/>
          </a:prstGeom>
        </p:spPr>
        <p:txBody>
          <a:bodyPr lIns="0" tIns="0" rIns="0" bIns="0" rtlCol="0" anchor="t">
            <a:spAutoFit/>
          </a:bodyPr>
          <a:lstStyle/>
          <a:p>
            <a:pPr algn="ctr">
              <a:lnSpc>
                <a:spcPts val="6677"/>
              </a:lnSpc>
            </a:pPr>
            <a:r>
              <a:rPr lang="en-US" sz="4769" spc="19">
                <a:solidFill>
                  <a:srgbClr val="000000"/>
                </a:solidFill>
                <a:latin typeface="Source Sans Pro Bold"/>
                <a:ea typeface="Source Sans Pro Bold"/>
                <a:cs typeface="Source Sans Pro Bold"/>
                <a:sym typeface="Source Sans Pro Bold"/>
              </a:rPr>
              <a:t>Linear</a:t>
            </a:r>
          </a:p>
          <a:p>
            <a:pPr algn="ctr">
              <a:lnSpc>
                <a:spcPts val="6677"/>
              </a:lnSpc>
            </a:pPr>
            <a:r>
              <a:rPr lang="en-US" sz="4769" spc="19">
                <a:solidFill>
                  <a:srgbClr val="000000"/>
                </a:solidFill>
                <a:latin typeface="Source Sans Pro Bold"/>
                <a:ea typeface="Source Sans Pro Bold"/>
                <a:cs typeface="Source Sans Pro Bold"/>
                <a:sym typeface="Source Sans Pro Bold"/>
              </a:rPr>
              <a:t>Regression</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392466" y="1794691"/>
            <a:ext cx="4501756" cy="2054438"/>
          </a:xfrm>
          <a:custGeom>
            <a:avLst/>
            <a:gdLst/>
            <a:ahLst/>
            <a:cxnLst/>
            <a:rect l="l" t="t" r="r" b="b"/>
            <a:pathLst>
              <a:path w="4501756" h="2054438">
                <a:moveTo>
                  <a:pt x="0" y="0"/>
                </a:moveTo>
                <a:lnTo>
                  <a:pt x="4501756" y="0"/>
                </a:lnTo>
                <a:lnTo>
                  <a:pt x="4501756" y="2054438"/>
                </a:lnTo>
                <a:lnTo>
                  <a:pt x="0" y="2054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854395" y="2191630"/>
            <a:ext cx="1408884" cy="1220030"/>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87" r="-14987"/>
              </a:stretch>
            </a:blipFill>
          </p:spPr>
        </p:sp>
      </p:grpSp>
      <p:sp>
        <p:nvSpPr>
          <p:cNvPr id="6" name="Freeform 6"/>
          <p:cNvSpPr/>
          <p:nvPr/>
        </p:nvSpPr>
        <p:spPr>
          <a:xfrm>
            <a:off x="10446574" y="1886737"/>
            <a:ext cx="4300062" cy="1962392"/>
          </a:xfrm>
          <a:custGeom>
            <a:avLst/>
            <a:gdLst/>
            <a:ahLst/>
            <a:cxnLst/>
            <a:rect l="l" t="t" r="r" b="b"/>
            <a:pathLst>
              <a:path w="4300062" h="1962392">
                <a:moveTo>
                  <a:pt x="0" y="0"/>
                </a:moveTo>
                <a:lnTo>
                  <a:pt x="4300062" y="0"/>
                </a:lnTo>
                <a:lnTo>
                  <a:pt x="4300062" y="1962392"/>
                </a:lnTo>
                <a:lnTo>
                  <a:pt x="0" y="19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a:grpSpLocks noChangeAspect="1"/>
          </p:cNvGrpSpPr>
          <p:nvPr/>
        </p:nvGrpSpPr>
        <p:grpSpPr>
          <a:xfrm>
            <a:off x="10887807" y="2265892"/>
            <a:ext cx="1345762" cy="1165369"/>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p:spPr>
        </p:sp>
      </p:grpSp>
      <p:sp>
        <p:nvSpPr>
          <p:cNvPr id="9" name="Freeform 9"/>
          <p:cNvSpPr/>
          <p:nvPr/>
        </p:nvSpPr>
        <p:spPr>
          <a:xfrm rot="-10800000">
            <a:off x="13004878" y="-1036155"/>
            <a:ext cx="5871820" cy="3280879"/>
          </a:xfrm>
          <a:custGeom>
            <a:avLst/>
            <a:gdLst/>
            <a:ahLst/>
            <a:cxnLst/>
            <a:rect l="l" t="t" r="r" b="b"/>
            <a:pathLst>
              <a:path w="5871820" h="3280879">
                <a:moveTo>
                  <a:pt x="0" y="0"/>
                </a:moveTo>
                <a:lnTo>
                  <a:pt x="5871820" y="0"/>
                </a:lnTo>
                <a:lnTo>
                  <a:pt x="5871820" y="3280879"/>
                </a:lnTo>
                <a:lnTo>
                  <a:pt x="0" y="3280879"/>
                </a:lnTo>
                <a:lnTo>
                  <a:pt x="0" y="0"/>
                </a:lnTo>
                <a:close/>
              </a:path>
            </a:pathLst>
          </a:custGeom>
          <a:blipFill>
            <a:blip r:embed="rId7">
              <a:alphaModFix amt="69000"/>
            </a:blip>
            <a:stretch>
              <a:fillRect/>
            </a:stretch>
          </a:blipFill>
        </p:spPr>
      </p:sp>
      <p:sp>
        <p:nvSpPr>
          <p:cNvPr id="10" name="Freeform 10"/>
          <p:cNvSpPr/>
          <p:nvPr/>
        </p:nvSpPr>
        <p:spPr>
          <a:xfrm rot="-10800000" flipH="1" flipV="1">
            <a:off x="-2228476" y="8133386"/>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7">
              <a:alphaModFix amt="69000"/>
            </a:blip>
            <a:stretch>
              <a:fillRect/>
            </a:stretch>
          </a:blipFill>
        </p:spPr>
      </p:sp>
      <p:sp>
        <p:nvSpPr>
          <p:cNvPr id="11" name="Freeform 11"/>
          <p:cNvSpPr/>
          <p:nvPr/>
        </p:nvSpPr>
        <p:spPr>
          <a:xfrm>
            <a:off x="15345898" y="630150"/>
            <a:ext cx="1965943" cy="797101"/>
          </a:xfrm>
          <a:custGeom>
            <a:avLst/>
            <a:gdLst/>
            <a:ahLst/>
            <a:cxnLst/>
            <a:rect l="l" t="t" r="r" b="b"/>
            <a:pathLst>
              <a:path w="1965943" h="797101">
                <a:moveTo>
                  <a:pt x="0" y="0"/>
                </a:moveTo>
                <a:lnTo>
                  <a:pt x="1965943" y="0"/>
                </a:lnTo>
                <a:lnTo>
                  <a:pt x="1965943" y="797100"/>
                </a:lnTo>
                <a:lnTo>
                  <a:pt x="0" y="7971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2051612" y="5494265"/>
            <a:ext cx="4204607" cy="536955"/>
            <a:chOff x="0" y="0"/>
            <a:chExt cx="1191082" cy="152109"/>
          </a:xfrm>
        </p:grpSpPr>
        <p:sp>
          <p:nvSpPr>
            <p:cNvPr id="13" name="Freeform 13"/>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14" name="TextBox 14"/>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15" name="Group 15"/>
          <p:cNvGrpSpPr/>
          <p:nvPr/>
        </p:nvGrpSpPr>
        <p:grpSpPr>
          <a:xfrm>
            <a:off x="1610547" y="5423645"/>
            <a:ext cx="659146" cy="65914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17" name="TextBox 17"/>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18" name="TextBox 18"/>
          <p:cNvSpPr txBox="1"/>
          <p:nvPr/>
        </p:nvSpPr>
        <p:spPr>
          <a:xfrm>
            <a:off x="3643344" y="2497032"/>
            <a:ext cx="1842438" cy="583081"/>
          </a:xfrm>
          <a:prstGeom prst="rect">
            <a:avLst/>
          </a:prstGeom>
        </p:spPr>
        <p:txBody>
          <a:bodyPr lIns="0" tIns="0" rIns="0" bIns="0" rtlCol="0" anchor="t">
            <a:spAutoFit/>
          </a:bodyPr>
          <a:lstStyle/>
          <a:p>
            <a:pPr algn="ctr">
              <a:lnSpc>
                <a:spcPts val="4763"/>
              </a:lnSpc>
            </a:pPr>
            <a:r>
              <a:rPr lang="en-US" sz="3402" spc="170">
                <a:solidFill>
                  <a:srgbClr val="0B0B0B"/>
                </a:solidFill>
                <a:latin typeface="Dynamo Medium"/>
                <a:ea typeface="Dynamo Medium"/>
                <a:cs typeface="Dynamo Medium"/>
                <a:sym typeface="Dynamo Medium"/>
              </a:rPr>
              <a:t>DATA 1</a:t>
            </a:r>
          </a:p>
        </p:txBody>
      </p:sp>
      <p:sp>
        <p:nvSpPr>
          <p:cNvPr id="19" name="TextBox 19"/>
          <p:cNvSpPr txBox="1"/>
          <p:nvPr/>
        </p:nvSpPr>
        <p:spPr>
          <a:xfrm>
            <a:off x="12501478" y="2535267"/>
            <a:ext cx="1931710" cy="559944"/>
          </a:xfrm>
          <a:prstGeom prst="rect">
            <a:avLst/>
          </a:prstGeom>
        </p:spPr>
        <p:txBody>
          <a:bodyPr lIns="0" tIns="0" rIns="0" bIns="0" rtlCol="0" anchor="t">
            <a:spAutoFit/>
          </a:bodyPr>
          <a:lstStyle/>
          <a:p>
            <a:pPr algn="ctr">
              <a:lnSpc>
                <a:spcPts val="4550"/>
              </a:lnSpc>
            </a:pPr>
            <a:r>
              <a:rPr lang="en-US" sz="3250" spc="162">
                <a:solidFill>
                  <a:srgbClr val="0B0B0B"/>
                </a:solidFill>
                <a:latin typeface="Dynamo Medium"/>
                <a:ea typeface="Dynamo Medium"/>
                <a:cs typeface="Dynamo Medium"/>
                <a:sym typeface="Dynamo Medium"/>
              </a:rPr>
              <a:t>DATA 2</a:t>
            </a:r>
          </a:p>
        </p:txBody>
      </p:sp>
      <p:sp>
        <p:nvSpPr>
          <p:cNvPr id="20" name="TextBox 20"/>
          <p:cNvSpPr txBox="1"/>
          <p:nvPr/>
        </p:nvSpPr>
        <p:spPr>
          <a:xfrm>
            <a:off x="4511813" y="745067"/>
            <a:ext cx="7721756" cy="1377949"/>
          </a:xfrm>
          <a:prstGeom prst="rect">
            <a:avLst/>
          </a:prstGeom>
        </p:spPr>
        <p:txBody>
          <a:bodyPr lIns="0" tIns="0" rIns="0" bIns="0" rtlCol="0" anchor="t">
            <a:spAutoFit/>
          </a:bodyPr>
          <a:lstStyle/>
          <a:p>
            <a:pPr algn="ctr">
              <a:lnSpc>
                <a:spcPts val="11200"/>
              </a:lnSpc>
            </a:pPr>
            <a:r>
              <a:rPr lang="en-US" sz="8000">
                <a:solidFill>
                  <a:srgbClr val="FAE552"/>
                </a:solidFill>
                <a:latin typeface="Dynamo Medium"/>
                <a:ea typeface="Dynamo Medium"/>
                <a:cs typeface="Dynamo Medium"/>
                <a:sym typeface="Dynamo Medium"/>
              </a:rPr>
              <a:t>DATASETS</a:t>
            </a:r>
          </a:p>
        </p:txBody>
      </p:sp>
      <p:sp>
        <p:nvSpPr>
          <p:cNvPr id="21" name="TextBox 21"/>
          <p:cNvSpPr txBox="1"/>
          <p:nvPr/>
        </p:nvSpPr>
        <p:spPr>
          <a:xfrm>
            <a:off x="10663858" y="4030104"/>
            <a:ext cx="1842438" cy="580322"/>
          </a:xfrm>
          <a:prstGeom prst="rect">
            <a:avLst/>
          </a:prstGeom>
        </p:spPr>
        <p:txBody>
          <a:bodyPr lIns="0" tIns="0" rIns="0" bIns="0" rtlCol="0" anchor="t">
            <a:spAutoFit/>
          </a:bodyPr>
          <a:lstStyle/>
          <a:p>
            <a:pPr algn="ctr">
              <a:lnSpc>
                <a:spcPts val="4763"/>
              </a:lnSpc>
            </a:pPr>
            <a:r>
              <a:rPr lang="en-US" sz="3402" spc="170">
                <a:solidFill>
                  <a:srgbClr val="FCFEFF"/>
                </a:solidFill>
                <a:latin typeface="Dynamo Medium"/>
                <a:ea typeface="Dynamo Medium"/>
                <a:cs typeface="Dynamo Medium"/>
                <a:sym typeface="Dynamo Medium"/>
              </a:rPr>
              <a:t>SHAPE</a:t>
            </a:r>
          </a:p>
        </p:txBody>
      </p:sp>
      <p:sp>
        <p:nvSpPr>
          <p:cNvPr id="22" name="TextBox 22"/>
          <p:cNvSpPr txBox="1"/>
          <p:nvPr/>
        </p:nvSpPr>
        <p:spPr>
          <a:xfrm>
            <a:off x="1709479" y="4286927"/>
            <a:ext cx="2261538" cy="580322"/>
          </a:xfrm>
          <a:prstGeom prst="rect">
            <a:avLst/>
          </a:prstGeom>
        </p:spPr>
        <p:txBody>
          <a:bodyPr lIns="0" tIns="0" rIns="0" bIns="0" rtlCol="0" anchor="t">
            <a:spAutoFit/>
          </a:bodyPr>
          <a:lstStyle/>
          <a:p>
            <a:pPr algn="ctr">
              <a:lnSpc>
                <a:spcPts val="4763"/>
              </a:lnSpc>
            </a:pPr>
            <a:r>
              <a:rPr lang="en-US" sz="3402" spc="170">
                <a:solidFill>
                  <a:srgbClr val="FCFEFF"/>
                </a:solidFill>
                <a:latin typeface="Dynamo Medium"/>
                <a:ea typeface="Dynamo Medium"/>
                <a:cs typeface="Dynamo Medium"/>
                <a:sym typeface="Dynamo Medium"/>
              </a:rPr>
              <a:t>SHAPE</a:t>
            </a:r>
          </a:p>
        </p:txBody>
      </p:sp>
      <p:sp>
        <p:nvSpPr>
          <p:cNvPr id="23" name="TextBox 23"/>
          <p:cNvSpPr txBox="1"/>
          <p:nvPr/>
        </p:nvSpPr>
        <p:spPr>
          <a:xfrm>
            <a:off x="12401185" y="4030104"/>
            <a:ext cx="2944713" cy="580322"/>
          </a:xfrm>
          <a:prstGeom prst="rect">
            <a:avLst/>
          </a:prstGeom>
        </p:spPr>
        <p:txBody>
          <a:bodyPr lIns="0" tIns="0" rIns="0" bIns="0" rtlCol="0" anchor="t">
            <a:spAutoFit/>
          </a:bodyPr>
          <a:lstStyle/>
          <a:p>
            <a:pPr algn="ctr">
              <a:lnSpc>
                <a:spcPts val="4763"/>
              </a:lnSpc>
            </a:pPr>
            <a:r>
              <a:rPr lang="en-US" sz="3402" spc="170">
                <a:solidFill>
                  <a:srgbClr val="FCFEFF"/>
                </a:solidFill>
                <a:latin typeface="Dynamo Medium"/>
                <a:ea typeface="Dynamo Medium"/>
                <a:cs typeface="Dynamo Medium"/>
                <a:sym typeface="Dynamo Medium"/>
              </a:rPr>
              <a:t>[ 196040 , 6 ]</a:t>
            </a:r>
          </a:p>
        </p:txBody>
      </p:sp>
      <p:sp>
        <p:nvSpPr>
          <p:cNvPr id="24" name="TextBox 24"/>
          <p:cNvSpPr txBox="1"/>
          <p:nvPr/>
        </p:nvSpPr>
        <p:spPr>
          <a:xfrm>
            <a:off x="3607981" y="4286927"/>
            <a:ext cx="2944713" cy="580322"/>
          </a:xfrm>
          <a:prstGeom prst="rect">
            <a:avLst/>
          </a:prstGeom>
        </p:spPr>
        <p:txBody>
          <a:bodyPr lIns="0" tIns="0" rIns="0" bIns="0" rtlCol="0" anchor="t">
            <a:spAutoFit/>
          </a:bodyPr>
          <a:lstStyle/>
          <a:p>
            <a:pPr algn="ctr">
              <a:lnSpc>
                <a:spcPts val="4763"/>
              </a:lnSpc>
            </a:pPr>
            <a:r>
              <a:rPr lang="en-US" sz="3402" spc="170">
                <a:solidFill>
                  <a:srgbClr val="FCFEFF"/>
                </a:solidFill>
                <a:latin typeface="Dynamo Medium"/>
                <a:ea typeface="Dynamo Medium"/>
                <a:cs typeface="Dynamo Medium"/>
                <a:sym typeface="Dynamo Medium"/>
              </a:rPr>
              <a:t>[ 1156 , 7 ]</a:t>
            </a:r>
          </a:p>
        </p:txBody>
      </p:sp>
      <p:sp>
        <p:nvSpPr>
          <p:cNvPr id="25" name="TextBox 25"/>
          <p:cNvSpPr txBox="1"/>
          <p:nvPr/>
        </p:nvSpPr>
        <p:spPr>
          <a:xfrm>
            <a:off x="2380298" y="5595073"/>
            <a:ext cx="1773618"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CATEGORY</a:t>
            </a:r>
          </a:p>
        </p:txBody>
      </p:sp>
      <p:grpSp>
        <p:nvGrpSpPr>
          <p:cNvPr id="26" name="Group 26"/>
          <p:cNvGrpSpPr/>
          <p:nvPr/>
        </p:nvGrpSpPr>
        <p:grpSpPr>
          <a:xfrm>
            <a:off x="2051612" y="6241365"/>
            <a:ext cx="4204607" cy="536955"/>
            <a:chOff x="0" y="0"/>
            <a:chExt cx="1191082" cy="152109"/>
          </a:xfrm>
        </p:grpSpPr>
        <p:sp>
          <p:nvSpPr>
            <p:cNvPr id="27" name="Freeform 27"/>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28" name="TextBox 28"/>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29" name="Group 29"/>
          <p:cNvGrpSpPr/>
          <p:nvPr/>
        </p:nvGrpSpPr>
        <p:grpSpPr>
          <a:xfrm>
            <a:off x="1610547" y="6170745"/>
            <a:ext cx="659146" cy="65914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31" name="TextBox 31"/>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32" name="TextBox 32"/>
          <p:cNvSpPr txBox="1"/>
          <p:nvPr/>
        </p:nvSpPr>
        <p:spPr>
          <a:xfrm>
            <a:off x="2380298" y="6342173"/>
            <a:ext cx="1773618"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START</a:t>
            </a:r>
          </a:p>
        </p:txBody>
      </p:sp>
      <p:grpSp>
        <p:nvGrpSpPr>
          <p:cNvPr id="33" name="Group 33"/>
          <p:cNvGrpSpPr/>
          <p:nvPr/>
        </p:nvGrpSpPr>
        <p:grpSpPr>
          <a:xfrm>
            <a:off x="2051612" y="6988466"/>
            <a:ext cx="4204607" cy="536955"/>
            <a:chOff x="0" y="0"/>
            <a:chExt cx="1191082" cy="152109"/>
          </a:xfrm>
        </p:grpSpPr>
        <p:sp>
          <p:nvSpPr>
            <p:cNvPr id="34" name="Freeform 34"/>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35" name="TextBox 35"/>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36" name="Group 36"/>
          <p:cNvGrpSpPr/>
          <p:nvPr/>
        </p:nvGrpSpPr>
        <p:grpSpPr>
          <a:xfrm>
            <a:off x="1610547" y="6917845"/>
            <a:ext cx="659146" cy="65914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38" name="TextBox 38"/>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39" name="TextBox 39"/>
          <p:cNvSpPr txBox="1"/>
          <p:nvPr/>
        </p:nvSpPr>
        <p:spPr>
          <a:xfrm>
            <a:off x="2380298" y="7089274"/>
            <a:ext cx="1773618"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STOP</a:t>
            </a:r>
          </a:p>
        </p:txBody>
      </p:sp>
      <p:grpSp>
        <p:nvGrpSpPr>
          <p:cNvPr id="40" name="Group 40"/>
          <p:cNvGrpSpPr/>
          <p:nvPr/>
        </p:nvGrpSpPr>
        <p:grpSpPr>
          <a:xfrm>
            <a:off x="2051612" y="7735566"/>
            <a:ext cx="4204607" cy="536955"/>
            <a:chOff x="0" y="0"/>
            <a:chExt cx="1191082" cy="152109"/>
          </a:xfrm>
        </p:grpSpPr>
        <p:sp>
          <p:nvSpPr>
            <p:cNvPr id="41" name="Freeform 41"/>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42" name="TextBox 42"/>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43" name="Group 43"/>
          <p:cNvGrpSpPr/>
          <p:nvPr/>
        </p:nvGrpSpPr>
        <p:grpSpPr>
          <a:xfrm>
            <a:off x="1610547" y="7664946"/>
            <a:ext cx="659146" cy="659146"/>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45" name="TextBox 45"/>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46" name="TextBox 46"/>
          <p:cNvSpPr txBox="1"/>
          <p:nvPr/>
        </p:nvSpPr>
        <p:spPr>
          <a:xfrm>
            <a:off x="2380298" y="7836374"/>
            <a:ext cx="1773618"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MILES</a:t>
            </a:r>
          </a:p>
        </p:txBody>
      </p:sp>
      <p:grpSp>
        <p:nvGrpSpPr>
          <p:cNvPr id="47" name="Group 47"/>
          <p:cNvGrpSpPr/>
          <p:nvPr/>
        </p:nvGrpSpPr>
        <p:grpSpPr>
          <a:xfrm>
            <a:off x="2051612" y="8482666"/>
            <a:ext cx="4204607" cy="536955"/>
            <a:chOff x="0" y="0"/>
            <a:chExt cx="1191082" cy="152109"/>
          </a:xfrm>
        </p:grpSpPr>
        <p:sp>
          <p:nvSpPr>
            <p:cNvPr id="48" name="Freeform 48"/>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49" name="TextBox 49"/>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50" name="Group 50"/>
          <p:cNvGrpSpPr/>
          <p:nvPr/>
        </p:nvGrpSpPr>
        <p:grpSpPr>
          <a:xfrm>
            <a:off x="1610547" y="8412046"/>
            <a:ext cx="659146" cy="659146"/>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52" name="TextBox 52"/>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53" name="TextBox 53"/>
          <p:cNvSpPr txBox="1"/>
          <p:nvPr/>
        </p:nvSpPr>
        <p:spPr>
          <a:xfrm>
            <a:off x="2380298" y="8583474"/>
            <a:ext cx="1773618"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PURPOSE</a:t>
            </a:r>
          </a:p>
        </p:txBody>
      </p:sp>
      <p:grpSp>
        <p:nvGrpSpPr>
          <p:cNvPr id="54" name="Group 54"/>
          <p:cNvGrpSpPr/>
          <p:nvPr/>
        </p:nvGrpSpPr>
        <p:grpSpPr>
          <a:xfrm>
            <a:off x="11141291" y="5214120"/>
            <a:ext cx="4204607" cy="536955"/>
            <a:chOff x="0" y="0"/>
            <a:chExt cx="1191082" cy="152109"/>
          </a:xfrm>
        </p:grpSpPr>
        <p:sp>
          <p:nvSpPr>
            <p:cNvPr id="55" name="Freeform 55"/>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56" name="TextBox 56"/>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57" name="Group 57"/>
          <p:cNvGrpSpPr/>
          <p:nvPr/>
        </p:nvGrpSpPr>
        <p:grpSpPr>
          <a:xfrm>
            <a:off x="10700226" y="5143500"/>
            <a:ext cx="659146" cy="659146"/>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59" name="TextBox 59"/>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60" name="TextBox 60"/>
          <p:cNvSpPr txBox="1"/>
          <p:nvPr/>
        </p:nvSpPr>
        <p:spPr>
          <a:xfrm>
            <a:off x="11469977" y="5314928"/>
            <a:ext cx="2963211"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FARE_AMOUNT</a:t>
            </a:r>
          </a:p>
        </p:txBody>
      </p:sp>
      <p:grpSp>
        <p:nvGrpSpPr>
          <p:cNvPr id="61" name="Group 61"/>
          <p:cNvGrpSpPr/>
          <p:nvPr/>
        </p:nvGrpSpPr>
        <p:grpSpPr>
          <a:xfrm>
            <a:off x="11141291" y="5961221"/>
            <a:ext cx="4204607" cy="536955"/>
            <a:chOff x="0" y="0"/>
            <a:chExt cx="1191082" cy="152109"/>
          </a:xfrm>
        </p:grpSpPr>
        <p:sp>
          <p:nvSpPr>
            <p:cNvPr id="62" name="Freeform 62"/>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63" name="TextBox 63"/>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64" name="Group 64"/>
          <p:cNvGrpSpPr/>
          <p:nvPr/>
        </p:nvGrpSpPr>
        <p:grpSpPr>
          <a:xfrm>
            <a:off x="10700226" y="5890600"/>
            <a:ext cx="659146" cy="659146"/>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66" name="TextBox 66"/>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67" name="TextBox 67"/>
          <p:cNvSpPr txBox="1"/>
          <p:nvPr/>
        </p:nvSpPr>
        <p:spPr>
          <a:xfrm>
            <a:off x="11469977" y="6062028"/>
            <a:ext cx="3460119"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PICKUP_LONGITUDE</a:t>
            </a:r>
          </a:p>
        </p:txBody>
      </p:sp>
      <p:grpSp>
        <p:nvGrpSpPr>
          <p:cNvPr id="68" name="Group 68"/>
          <p:cNvGrpSpPr/>
          <p:nvPr/>
        </p:nvGrpSpPr>
        <p:grpSpPr>
          <a:xfrm>
            <a:off x="11141291" y="6708321"/>
            <a:ext cx="4204607" cy="536955"/>
            <a:chOff x="0" y="0"/>
            <a:chExt cx="1191082" cy="152109"/>
          </a:xfrm>
        </p:grpSpPr>
        <p:sp>
          <p:nvSpPr>
            <p:cNvPr id="69" name="Freeform 69"/>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70" name="TextBox 70"/>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71" name="Group 71"/>
          <p:cNvGrpSpPr/>
          <p:nvPr/>
        </p:nvGrpSpPr>
        <p:grpSpPr>
          <a:xfrm>
            <a:off x="10700226" y="6637701"/>
            <a:ext cx="659146" cy="659146"/>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73" name="TextBox 73"/>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74" name="TextBox 74"/>
          <p:cNvSpPr txBox="1"/>
          <p:nvPr/>
        </p:nvSpPr>
        <p:spPr>
          <a:xfrm>
            <a:off x="11469977" y="6809129"/>
            <a:ext cx="3460119"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PICKUP_LATITUDE</a:t>
            </a:r>
          </a:p>
        </p:txBody>
      </p:sp>
      <p:grpSp>
        <p:nvGrpSpPr>
          <p:cNvPr id="75" name="Group 75"/>
          <p:cNvGrpSpPr/>
          <p:nvPr/>
        </p:nvGrpSpPr>
        <p:grpSpPr>
          <a:xfrm>
            <a:off x="11141291" y="7455421"/>
            <a:ext cx="4204607" cy="536955"/>
            <a:chOff x="0" y="0"/>
            <a:chExt cx="1191082" cy="152109"/>
          </a:xfrm>
        </p:grpSpPr>
        <p:sp>
          <p:nvSpPr>
            <p:cNvPr id="76" name="Freeform 76"/>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77" name="TextBox 77"/>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78" name="Group 78"/>
          <p:cNvGrpSpPr/>
          <p:nvPr/>
        </p:nvGrpSpPr>
        <p:grpSpPr>
          <a:xfrm>
            <a:off x="10700226" y="7384801"/>
            <a:ext cx="659146" cy="659146"/>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80" name="TextBox 80"/>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81" name="TextBox 81"/>
          <p:cNvSpPr txBox="1"/>
          <p:nvPr/>
        </p:nvSpPr>
        <p:spPr>
          <a:xfrm>
            <a:off x="11469977" y="7556229"/>
            <a:ext cx="3659659"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DROPOFF_LONGITUDE</a:t>
            </a:r>
          </a:p>
        </p:txBody>
      </p:sp>
      <p:grpSp>
        <p:nvGrpSpPr>
          <p:cNvPr id="82" name="Group 82"/>
          <p:cNvGrpSpPr/>
          <p:nvPr/>
        </p:nvGrpSpPr>
        <p:grpSpPr>
          <a:xfrm>
            <a:off x="11141291" y="8202522"/>
            <a:ext cx="4204607" cy="536955"/>
            <a:chOff x="0" y="0"/>
            <a:chExt cx="1191082" cy="152109"/>
          </a:xfrm>
        </p:grpSpPr>
        <p:sp>
          <p:nvSpPr>
            <p:cNvPr id="83" name="Freeform 83"/>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84" name="TextBox 84"/>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85" name="Group 85"/>
          <p:cNvGrpSpPr/>
          <p:nvPr/>
        </p:nvGrpSpPr>
        <p:grpSpPr>
          <a:xfrm>
            <a:off x="10700226" y="8131901"/>
            <a:ext cx="659146" cy="659146"/>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87" name="TextBox 87"/>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88" name="TextBox 88"/>
          <p:cNvSpPr txBox="1"/>
          <p:nvPr/>
        </p:nvSpPr>
        <p:spPr>
          <a:xfrm>
            <a:off x="11469977" y="8303329"/>
            <a:ext cx="3276660"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DROPOFF_LATITUDE</a:t>
            </a:r>
          </a:p>
        </p:txBody>
      </p:sp>
      <p:grpSp>
        <p:nvGrpSpPr>
          <p:cNvPr id="89" name="Group 89"/>
          <p:cNvGrpSpPr/>
          <p:nvPr/>
        </p:nvGrpSpPr>
        <p:grpSpPr>
          <a:xfrm>
            <a:off x="11104922" y="8947392"/>
            <a:ext cx="4204607" cy="536955"/>
            <a:chOff x="0" y="0"/>
            <a:chExt cx="1191082" cy="152109"/>
          </a:xfrm>
        </p:grpSpPr>
        <p:sp>
          <p:nvSpPr>
            <p:cNvPr id="90" name="Freeform 90"/>
            <p:cNvSpPr/>
            <p:nvPr/>
          </p:nvSpPr>
          <p:spPr>
            <a:xfrm>
              <a:off x="0" y="0"/>
              <a:ext cx="1191082" cy="152109"/>
            </a:xfrm>
            <a:custGeom>
              <a:avLst/>
              <a:gdLst/>
              <a:ahLst/>
              <a:cxnLst/>
              <a:rect l="l" t="t" r="r" b="b"/>
              <a:pathLst>
                <a:path w="1191082" h="152109">
                  <a:moveTo>
                    <a:pt x="76054" y="0"/>
                  </a:moveTo>
                  <a:lnTo>
                    <a:pt x="1115028" y="0"/>
                  </a:lnTo>
                  <a:cubicBezTo>
                    <a:pt x="1157031" y="0"/>
                    <a:pt x="1191082" y="34051"/>
                    <a:pt x="1191082" y="76054"/>
                  </a:cubicBezTo>
                  <a:lnTo>
                    <a:pt x="1191082" y="76054"/>
                  </a:lnTo>
                  <a:cubicBezTo>
                    <a:pt x="1191082" y="118058"/>
                    <a:pt x="1157031" y="152109"/>
                    <a:pt x="1115028" y="152109"/>
                  </a:cubicBezTo>
                  <a:lnTo>
                    <a:pt x="76054" y="152109"/>
                  </a:lnTo>
                  <a:cubicBezTo>
                    <a:pt x="34051" y="152109"/>
                    <a:pt x="0" y="118058"/>
                    <a:pt x="0" y="76054"/>
                  </a:cubicBezTo>
                  <a:lnTo>
                    <a:pt x="0" y="76054"/>
                  </a:lnTo>
                  <a:cubicBezTo>
                    <a:pt x="0" y="34051"/>
                    <a:pt x="34051" y="0"/>
                    <a:pt x="76054" y="0"/>
                  </a:cubicBezTo>
                  <a:close/>
                </a:path>
              </a:pathLst>
            </a:custGeom>
            <a:solidFill>
              <a:srgbClr val="FAE552"/>
            </a:solidFill>
          </p:spPr>
        </p:sp>
        <p:sp>
          <p:nvSpPr>
            <p:cNvPr id="91" name="TextBox 91"/>
            <p:cNvSpPr txBox="1"/>
            <p:nvPr/>
          </p:nvSpPr>
          <p:spPr>
            <a:xfrm>
              <a:off x="0" y="19050"/>
              <a:ext cx="1191082" cy="133059"/>
            </a:xfrm>
            <a:prstGeom prst="rect">
              <a:avLst/>
            </a:prstGeom>
          </p:spPr>
          <p:txBody>
            <a:bodyPr lIns="48910" tIns="48910" rIns="48910" bIns="48910" rtlCol="0" anchor="ctr"/>
            <a:lstStyle/>
            <a:p>
              <a:pPr algn="ctr">
                <a:lnSpc>
                  <a:spcPts val="1993"/>
                </a:lnSpc>
              </a:pPr>
              <a:endParaRPr/>
            </a:p>
          </p:txBody>
        </p:sp>
      </p:grpSp>
      <p:grpSp>
        <p:nvGrpSpPr>
          <p:cNvPr id="92" name="Group 92"/>
          <p:cNvGrpSpPr/>
          <p:nvPr/>
        </p:nvGrpSpPr>
        <p:grpSpPr>
          <a:xfrm>
            <a:off x="10663858" y="8876772"/>
            <a:ext cx="659146" cy="659146"/>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94" name="TextBox 94"/>
            <p:cNvSpPr txBox="1"/>
            <p:nvPr/>
          </p:nvSpPr>
          <p:spPr>
            <a:xfrm>
              <a:off x="76200" y="95250"/>
              <a:ext cx="660400" cy="641350"/>
            </a:xfrm>
            <a:prstGeom prst="rect">
              <a:avLst/>
            </a:prstGeom>
          </p:spPr>
          <p:txBody>
            <a:bodyPr lIns="48910" tIns="48910" rIns="48910" bIns="48910" rtlCol="0" anchor="ctr"/>
            <a:lstStyle/>
            <a:p>
              <a:pPr algn="ctr">
                <a:lnSpc>
                  <a:spcPts val="1993"/>
                </a:lnSpc>
              </a:pPr>
              <a:endParaRPr/>
            </a:p>
          </p:txBody>
        </p:sp>
      </p:grpSp>
      <p:sp>
        <p:nvSpPr>
          <p:cNvPr id="95" name="TextBox 95"/>
          <p:cNvSpPr txBox="1"/>
          <p:nvPr/>
        </p:nvSpPr>
        <p:spPr>
          <a:xfrm>
            <a:off x="11433608" y="9048200"/>
            <a:ext cx="3496488" cy="335339"/>
          </a:xfrm>
          <a:prstGeom prst="rect">
            <a:avLst/>
          </a:prstGeom>
        </p:spPr>
        <p:txBody>
          <a:bodyPr lIns="0" tIns="0" rIns="0" bIns="0" rtlCol="0" anchor="t">
            <a:spAutoFit/>
          </a:bodyPr>
          <a:lstStyle/>
          <a:p>
            <a:pPr algn="ctr">
              <a:lnSpc>
                <a:spcPts val="2671"/>
              </a:lnSpc>
              <a:spcBef>
                <a:spcPct val="0"/>
              </a:spcBef>
            </a:pPr>
            <a:r>
              <a:rPr lang="en-US" sz="2363">
                <a:solidFill>
                  <a:srgbClr val="000000"/>
                </a:solidFill>
                <a:latin typeface="Assistant Bold"/>
                <a:ea typeface="Assistant Bold"/>
                <a:cs typeface="Assistant Bold"/>
                <a:sym typeface="Assistant Bold"/>
              </a:rPr>
              <a:t>PASSENGER_COUNT</a:t>
            </a:r>
          </a:p>
        </p:txBody>
      </p:sp>
      <p:sp>
        <p:nvSpPr>
          <p:cNvPr id="96" name="AutoShape 96"/>
          <p:cNvSpPr/>
          <p:nvPr/>
        </p:nvSpPr>
        <p:spPr>
          <a:xfrm flipV="1">
            <a:off x="8353641" y="2867933"/>
            <a:ext cx="0" cy="6492240"/>
          </a:xfrm>
          <a:prstGeom prst="line">
            <a:avLst/>
          </a:prstGeom>
          <a:ln w="47625" cap="rnd">
            <a:solidFill>
              <a:srgbClr val="FFFFFF"/>
            </a:solidFill>
            <a:prstDash val="solid"/>
            <a:headEnd type="none" w="sm" len="sm"/>
            <a:tailEnd type="none" w="sm" len="sm"/>
          </a:ln>
        </p:spPr>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2561783">
            <a:off x="-2603949" y="-276019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4" name="Picture 4"/>
          <p:cNvPicPr>
            <a:picLocks noChangeAspect="1"/>
          </p:cNvPicPr>
          <p:nvPr/>
        </p:nvPicPr>
        <p:blipFill>
          <a:blip r:embed="rId5"/>
          <a:stretch>
            <a:fillRect/>
          </a:stretch>
        </p:blipFill>
        <p:spPr>
          <a:xfrm>
            <a:off x="7513284" y="1085829"/>
            <a:ext cx="11088052" cy="9196389"/>
          </a:xfrm>
          <a:prstGeom prst="rect">
            <a:avLst/>
          </a:prstGeom>
        </p:spPr>
      </p:pic>
      <p:pic>
        <p:nvPicPr>
          <p:cNvPr id="5" name="Picture 5"/>
          <p:cNvPicPr>
            <a:picLocks noChangeAspect="1"/>
          </p:cNvPicPr>
          <p:nvPr/>
        </p:nvPicPr>
        <p:blipFill>
          <a:blip r:embed="rId6"/>
          <a:stretch>
            <a:fillRect/>
          </a:stretch>
        </p:blipFill>
        <p:spPr>
          <a:xfrm>
            <a:off x="987332" y="1494345"/>
            <a:ext cx="6172926" cy="8379355"/>
          </a:xfrm>
          <a:prstGeom prst="rect">
            <a:avLst/>
          </a:prstGeom>
        </p:spPr>
      </p:pic>
      <p:grpSp>
        <p:nvGrpSpPr>
          <p:cNvPr id="6" name="Group 6"/>
          <p:cNvGrpSpPr/>
          <p:nvPr/>
        </p:nvGrpSpPr>
        <p:grpSpPr>
          <a:xfrm>
            <a:off x="8850451" y="2896443"/>
            <a:ext cx="7085433" cy="4633089"/>
            <a:chOff x="0" y="0"/>
            <a:chExt cx="9447245" cy="6177451"/>
          </a:xfrm>
        </p:grpSpPr>
        <p:sp>
          <p:nvSpPr>
            <p:cNvPr id="7" name="TextBox 7"/>
            <p:cNvSpPr txBox="1"/>
            <p:nvPr/>
          </p:nvSpPr>
          <p:spPr>
            <a:xfrm>
              <a:off x="0" y="19050"/>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310</a:t>
              </a:r>
            </a:p>
          </p:txBody>
        </p:sp>
        <p:sp>
          <p:nvSpPr>
            <p:cNvPr id="8" name="TextBox 8"/>
            <p:cNvSpPr txBox="1"/>
            <p:nvPr/>
          </p:nvSpPr>
          <p:spPr>
            <a:xfrm>
              <a:off x="625791" y="2631458"/>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188</a:t>
              </a:r>
            </a:p>
          </p:txBody>
        </p:sp>
        <p:sp>
          <p:nvSpPr>
            <p:cNvPr id="9" name="TextBox 9"/>
            <p:cNvSpPr txBox="1"/>
            <p:nvPr/>
          </p:nvSpPr>
          <p:spPr>
            <a:xfrm>
              <a:off x="1213482" y="3221041"/>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159</a:t>
              </a:r>
            </a:p>
          </p:txBody>
        </p:sp>
        <p:sp>
          <p:nvSpPr>
            <p:cNvPr id="10" name="TextBox 10"/>
            <p:cNvSpPr txBox="1"/>
            <p:nvPr/>
          </p:nvSpPr>
          <p:spPr>
            <a:xfrm>
              <a:off x="1839272" y="3560270"/>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144</a:t>
              </a:r>
            </a:p>
          </p:txBody>
        </p:sp>
        <p:sp>
          <p:nvSpPr>
            <p:cNvPr id="11" name="TextBox 11"/>
            <p:cNvSpPr txBox="1"/>
            <p:nvPr/>
          </p:nvSpPr>
          <p:spPr>
            <a:xfrm>
              <a:off x="2414263" y="3572148"/>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144</a:t>
              </a:r>
            </a:p>
          </p:txBody>
        </p:sp>
        <p:sp>
          <p:nvSpPr>
            <p:cNvPr id="12" name="TextBox 12"/>
            <p:cNvSpPr txBox="1"/>
            <p:nvPr/>
          </p:nvSpPr>
          <p:spPr>
            <a:xfrm>
              <a:off x="3001954" y="3747702"/>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136</a:t>
              </a:r>
            </a:p>
          </p:txBody>
        </p:sp>
        <p:sp>
          <p:nvSpPr>
            <p:cNvPr id="13" name="TextBox 13"/>
            <p:cNvSpPr txBox="1"/>
            <p:nvPr/>
          </p:nvSpPr>
          <p:spPr>
            <a:xfrm>
              <a:off x="3627745" y="3773102"/>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134</a:t>
              </a:r>
            </a:p>
          </p:txBody>
        </p:sp>
        <p:sp>
          <p:nvSpPr>
            <p:cNvPr id="14" name="TextBox 14"/>
            <p:cNvSpPr txBox="1"/>
            <p:nvPr/>
          </p:nvSpPr>
          <p:spPr>
            <a:xfrm>
              <a:off x="4119057" y="4455247"/>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102</a:t>
              </a:r>
            </a:p>
          </p:txBody>
        </p:sp>
        <p:sp>
          <p:nvSpPr>
            <p:cNvPr id="15" name="TextBox 15"/>
            <p:cNvSpPr txBox="1"/>
            <p:nvPr/>
          </p:nvSpPr>
          <p:spPr>
            <a:xfrm>
              <a:off x="4744848" y="4953916"/>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81</a:t>
              </a:r>
            </a:p>
          </p:txBody>
        </p:sp>
        <p:sp>
          <p:nvSpPr>
            <p:cNvPr id="16" name="TextBox 16"/>
            <p:cNvSpPr txBox="1"/>
            <p:nvPr/>
          </p:nvSpPr>
          <p:spPr>
            <a:xfrm>
              <a:off x="5321650" y="4966616"/>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76</a:t>
              </a:r>
            </a:p>
          </p:txBody>
        </p:sp>
        <p:sp>
          <p:nvSpPr>
            <p:cNvPr id="17" name="TextBox 17"/>
            <p:cNvSpPr txBox="1"/>
            <p:nvPr/>
          </p:nvSpPr>
          <p:spPr>
            <a:xfrm>
              <a:off x="5947441" y="5669840"/>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45</a:t>
              </a:r>
            </a:p>
          </p:txBody>
        </p:sp>
        <p:sp>
          <p:nvSpPr>
            <p:cNvPr id="18" name="TextBox 18"/>
            <p:cNvSpPr txBox="1"/>
            <p:nvPr/>
          </p:nvSpPr>
          <p:spPr>
            <a:xfrm>
              <a:off x="6448781" y="5669840"/>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44</a:t>
              </a:r>
            </a:p>
          </p:txBody>
        </p:sp>
        <p:sp>
          <p:nvSpPr>
            <p:cNvPr id="19" name="TextBox 19"/>
            <p:cNvSpPr txBox="1"/>
            <p:nvPr/>
          </p:nvSpPr>
          <p:spPr>
            <a:xfrm>
              <a:off x="7074572" y="5669840"/>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44</a:t>
              </a:r>
            </a:p>
          </p:txBody>
        </p:sp>
        <p:sp>
          <p:nvSpPr>
            <p:cNvPr id="20" name="TextBox 20"/>
            <p:cNvSpPr txBox="1"/>
            <p:nvPr/>
          </p:nvSpPr>
          <p:spPr>
            <a:xfrm>
              <a:off x="7700363" y="5845394"/>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35</a:t>
              </a:r>
            </a:p>
          </p:txBody>
        </p:sp>
        <p:sp>
          <p:nvSpPr>
            <p:cNvPr id="21" name="TextBox 21"/>
            <p:cNvSpPr txBox="1"/>
            <p:nvPr/>
          </p:nvSpPr>
          <p:spPr>
            <a:xfrm>
              <a:off x="8262654" y="5845394"/>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35</a:t>
              </a:r>
            </a:p>
          </p:txBody>
        </p:sp>
        <p:sp>
          <p:nvSpPr>
            <p:cNvPr id="22" name="TextBox 22"/>
            <p:cNvSpPr txBox="1"/>
            <p:nvPr/>
          </p:nvSpPr>
          <p:spPr>
            <a:xfrm>
              <a:off x="8821454" y="5845394"/>
              <a:ext cx="625791" cy="332057"/>
            </a:xfrm>
            <a:prstGeom prst="rect">
              <a:avLst/>
            </a:prstGeom>
          </p:spPr>
          <p:txBody>
            <a:bodyPr lIns="0" tIns="0" rIns="0" bIns="0" rtlCol="0" anchor="t">
              <a:spAutoFit/>
            </a:bodyPr>
            <a:lstStyle/>
            <a:p>
              <a:pPr algn="ctr">
                <a:lnSpc>
                  <a:spcPts val="1993"/>
                </a:lnSpc>
                <a:spcBef>
                  <a:spcPct val="0"/>
                </a:spcBef>
              </a:pPr>
              <a:r>
                <a:rPr lang="en-US" sz="1763">
                  <a:solidFill>
                    <a:srgbClr val="FFFFFF"/>
                  </a:solidFill>
                  <a:latin typeface="Assistant Bold"/>
                  <a:ea typeface="Assistant Bold"/>
                  <a:cs typeface="Assistant Bold"/>
                  <a:sym typeface="Assistant Bold"/>
                </a:rPr>
                <a:t>32</a:t>
              </a:r>
            </a:p>
          </p:txBody>
        </p:sp>
      </p:grpSp>
      <p:sp>
        <p:nvSpPr>
          <p:cNvPr id="23" name="AutoShape 23"/>
          <p:cNvSpPr/>
          <p:nvPr/>
        </p:nvSpPr>
        <p:spPr>
          <a:xfrm flipV="1">
            <a:off x="7810716" y="2810783"/>
            <a:ext cx="0" cy="6492240"/>
          </a:xfrm>
          <a:prstGeom prst="line">
            <a:avLst/>
          </a:prstGeom>
          <a:ln w="47625" cap="rnd">
            <a:solidFill>
              <a:srgbClr val="FFFFFF"/>
            </a:solidFill>
            <a:prstDash val="solid"/>
            <a:headEnd type="none" w="sm" len="sm"/>
            <a:tailEnd type="none" w="sm" len="sm"/>
          </a:ln>
        </p:spPr>
      </p:sp>
      <p:sp>
        <p:nvSpPr>
          <p:cNvPr id="24" name="TextBox 24"/>
          <p:cNvSpPr txBox="1"/>
          <p:nvPr/>
        </p:nvSpPr>
        <p:spPr>
          <a:xfrm>
            <a:off x="4576410" y="258763"/>
            <a:ext cx="8480900" cy="1377949"/>
          </a:xfrm>
          <a:prstGeom prst="rect">
            <a:avLst/>
          </a:prstGeom>
        </p:spPr>
        <p:txBody>
          <a:bodyPr lIns="0" tIns="0" rIns="0" bIns="0" rtlCol="0" anchor="t">
            <a:spAutoFit/>
          </a:bodyPr>
          <a:lstStyle/>
          <a:p>
            <a:pPr algn="ctr">
              <a:lnSpc>
                <a:spcPts val="11200"/>
              </a:lnSpc>
            </a:pPr>
            <a:r>
              <a:rPr lang="en-US" sz="8000">
                <a:solidFill>
                  <a:srgbClr val="FAE552"/>
                </a:solidFill>
                <a:latin typeface="Dynamo Medium"/>
                <a:ea typeface="Dynamo Medium"/>
                <a:cs typeface="Dynamo Medium"/>
                <a:sym typeface="Dynamo Medium"/>
              </a:rPr>
              <a:t>VISUALIZATION</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pic>
        <p:nvPicPr>
          <p:cNvPr id="3" name="Picture 3"/>
          <p:cNvPicPr>
            <a:picLocks noChangeAspect="1"/>
          </p:cNvPicPr>
          <p:nvPr/>
        </p:nvPicPr>
        <p:blipFill>
          <a:blip r:embed="rId3"/>
          <a:stretch>
            <a:fillRect/>
          </a:stretch>
        </p:blipFill>
        <p:spPr>
          <a:xfrm>
            <a:off x="368113" y="2292377"/>
            <a:ext cx="8416595" cy="7383466"/>
          </a:xfrm>
          <a:prstGeom prst="rect">
            <a:avLst/>
          </a:prstGeom>
        </p:spPr>
      </p:pic>
      <p:pic>
        <p:nvPicPr>
          <p:cNvPr id="4" name="Picture 4"/>
          <p:cNvPicPr>
            <a:picLocks noChangeAspect="1"/>
          </p:cNvPicPr>
          <p:nvPr/>
        </p:nvPicPr>
        <p:blipFill>
          <a:blip r:embed="rId4"/>
          <a:stretch>
            <a:fillRect/>
          </a:stretch>
        </p:blipFill>
        <p:spPr>
          <a:xfrm>
            <a:off x="9462542" y="2055081"/>
            <a:ext cx="7797838" cy="7858057"/>
          </a:xfrm>
          <a:prstGeom prst="rect">
            <a:avLst/>
          </a:prstGeom>
        </p:spPr>
      </p:pic>
      <p:pic>
        <p:nvPicPr>
          <p:cNvPr id="5" name="Picture 5"/>
          <p:cNvPicPr>
            <a:picLocks noChangeAspect="1"/>
          </p:cNvPicPr>
          <p:nvPr/>
        </p:nvPicPr>
        <p:blipFill>
          <a:blip r:embed="rId5"/>
          <a:srcRect/>
          <a:stretch>
            <a:fillRect/>
          </a:stretch>
        </p:blipFill>
        <p:spPr>
          <a:xfrm>
            <a:off x="372026" y="840874"/>
            <a:ext cx="2492670" cy="1159091"/>
          </a:xfrm>
          <a:prstGeom prst="rect">
            <a:avLst/>
          </a:prstGeom>
        </p:spPr>
      </p:pic>
      <p:grpSp>
        <p:nvGrpSpPr>
          <p:cNvPr id="6" name="Group 6"/>
          <p:cNvGrpSpPr/>
          <p:nvPr/>
        </p:nvGrpSpPr>
        <p:grpSpPr>
          <a:xfrm>
            <a:off x="1597556" y="3162015"/>
            <a:ext cx="6146431" cy="4387918"/>
            <a:chOff x="0" y="19050"/>
            <a:chExt cx="8195241" cy="5850557"/>
          </a:xfrm>
        </p:grpSpPr>
        <p:sp>
          <p:nvSpPr>
            <p:cNvPr id="7" name="TextBox 7"/>
            <p:cNvSpPr txBox="1"/>
            <p:nvPr/>
          </p:nvSpPr>
          <p:spPr>
            <a:xfrm>
              <a:off x="0" y="19050"/>
              <a:ext cx="441120" cy="337925"/>
            </a:xfrm>
            <a:prstGeom prst="rect">
              <a:avLst/>
            </a:prstGeom>
          </p:spPr>
          <p:txBody>
            <a:bodyPr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181</a:t>
              </a:r>
            </a:p>
          </p:txBody>
        </p:sp>
        <p:sp>
          <p:nvSpPr>
            <p:cNvPr id="8" name="TextBox 8"/>
            <p:cNvSpPr txBox="1"/>
            <p:nvPr/>
          </p:nvSpPr>
          <p:spPr>
            <a:xfrm>
              <a:off x="1037279" y="4851844"/>
              <a:ext cx="490247" cy="341973"/>
            </a:xfrm>
            <a:prstGeom prst="rect">
              <a:avLst/>
            </a:prstGeom>
          </p:spPr>
          <p:txBody>
            <a:bodyPr wrap="square"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26</a:t>
              </a:r>
            </a:p>
          </p:txBody>
        </p:sp>
        <p:sp>
          <p:nvSpPr>
            <p:cNvPr id="9" name="TextBox 9"/>
            <p:cNvSpPr txBox="1"/>
            <p:nvPr/>
          </p:nvSpPr>
          <p:spPr>
            <a:xfrm>
              <a:off x="1908139" y="5189770"/>
              <a:ext cx="298654" cy="337925"/>
            </a:xfrm>
            <a:prstGeom prst="rect">
              <a:avLst/>
            </a:prstGeom>
          </p:spPr>
          <p:txBody>
            <a:bodyPr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16</a:t>
              </a:r>
            </a:p>
          </p:txBody>
        </p:sp>
        <p:sp>
          <p:nvSpPr>
            <p:cNvPr id="10" name="TextBox 10"/>
            <p:cNvSpPr txBox="1"/>
            <p:nvPr/>
          </p:nvSpPr>
          <p:spPr>
            <a:xfrm>
              <a:off x="2765617" y="5271482"/>
              <a:ext cx="298654" cy="337925"/>
            </a:xfrm>
            <a:prstGeom prst="rect">
              <a:avLst/>
            </a:prstGeom>
          </p:spPr>
          <p:txBody>
            <a:bodyPr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15</a:t>
              </a:r>
            </a:p>
          </p:txBody>
        </p:sp>
        <p:sp>
          <p:nvSpPr>
            <p:cNvPr id="11" name="TextBox 11"/>
            <p:cNvSpPr txBox="1"/>
            <p:nvPr/>
          </p:nvSpPr>
          <p:spPr>
            <a:xfrm>
              <a:off x="3616403" y="5271482"/>
              <a:ext cx="312036" cy="341973"/>
            </a:xfrm>
            <a:prstGeom prst="rect">
              <a:avLst/>
            </a:prstGeom>
          </p:spPr>
          <p:txBody>
            <a:bodyPr lIns="0" tIns="0" rIns="0" bIns="0" rtlCol="0" anchor="t">
              <a:spAutoFit/>
            </a:bodyPr>
            <a:lstStyle/>
            <a:p>
              <a:pPr algn="ctr">
                <a:lnSpc>
                  <a:spcPts val="1990"/>
                </a:lnSpc>
                <a:spcBef>
                  <a:spcPct val="0"/>
                </a:spcBef>
              </a:pPr>
              <a:r>
                <a:rPr lang="en-US" sz="1761" dirty="0">
                  <a:solidFill>
                    <a:srgbClr val="000000"/>
                  </a:solidFill>
                  <a:latin typeface="Assistant Bold"/>
                  <a:ea typeface="Assistant Bold"/>
                  <a:cs typeface="Assistant Bold"/>
                  <a:sym typeface="Assistant Bold"/>
                </a:rPr>
                <a:t>2</a:t>
              </a:r>
            </a:p>
          </p:txBody>
        </p:sp>
        <p:sp>
          <p:nvSpPr>
            <p:cNvPr id="12" name="TextBox 12"/>
            <p:cNvSpPr txBox="1"/>
            <p:nvPr/>
          </p:nvSpPr>
          <p:spPr>
            <a:xfrm>
              <a:off x="3626427" y="5271482"/>
              <a:ext cx="285271" cy="337925"/>
            </a:xfrm>
            <a:prstGeom prst="rect">
              <a:avLst/>
            </a:prstGeom>
          </p:spPr>
          <p:txBody>
            <a:bodyPr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11</a:t>
              </a:r>
            </a:p>
          </p:txBody>
        </p:sp>
        <p:sp>
          <p:nvSpPr>
            <p:cNvPr id="13" name="TextBox 13"/>
            <p:cNvSpPr txBox="1"/>
            <p:nvPr/>
          </p:nvSpPr>
          <p:spPr>
            <a:xfrm>
              <a:off x="4449620" y="5286546"/>
              <a:ext cx="298654" cy="337925"/>
            </a:xfrm>
            <a:prstGeom prst="rect">
              <a:avLst/>
            </a:prstGeom>
          </p:spPr>
          <p:txBody>
            <a:bodyPr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10</a:t>
              </a:r>
            </a:p>
          </p:txBody>
        </p:sp>
        <p:sp>
          <p:nvSpPr>
            <p:cNvPr id="14" name="TextBox 14"/>
            <p:cNvSpPr txBox="1"/>
            <p:nvPr/>
          </p:nvSpPr>
          <p:spPr>
            <a:xfrm>
              <a:off x="5476866" y="5383321"/>
              <a:ext cx="156018" cy="337925"/>
            </a:xfrm>
            <a:prstGeom prst="rect">
              <a:avLst/>
            </a:prstGeom>
          </p:spPr>
          <p:txBody>
            <a:bodyPr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8</a:t>
              </a:r>
            </a:p>
          </p:txBody>
        </p:sp>
        <p:sp>
          <p:nvSpPr>
            <p:cNvPr id="15" name="TextBox 15"/>
            <p:cNvSpPr txBox="1"/>
            <p:nvPr/>
          </p:nvSpPr>
          <p:spPr>
            <a:xfrm>
              <a:off x="6330985" y="5368258"/>
              <a:ext cx="156018" cy="337925"/>
            </a:xfrm>
            <a:prstGeom prst="rect">
              <a:avLst/>
            </a:prstGeom>
          </p:spPr>
          <p:txBody>
            <a:bodyPr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6</a:t>
              </a:r>
            </a:p>
          </p:txBody>
        </p:sp>
        <p:sp>
          <p:nvSpPr>
            <p:cNvPr id="16" name="TextBox 16"/>
            <p:cNvSpPr txBox="1"/>
            <p:nvPr/>
          </p:nvSpPr>
          <p:spPr>
            <a:xfrm>
              <a:off x="7185104" y="5449970"/>
              <a:ext cx="156018" cy="337925"/>
            </a:xfrm>
            <a:prstGeom prst="rect">
              <a:avLst/>
            </a:prstGeom>
          </p:spPr>
          <p:txBody>
            <a:bodyPr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5</a:t>
              </a:r>
            </a:p>
          </p:txBody>
        </p:sp>
        <p:sp>
          <p:nvSpPr>
            <p:cNvPr id="17" name="TextBox 17"/>
            <p:cNvSpPr txBox="1"/>
            <p:nvPr/>
          </p:nvSpPr>
          <p:spPr>
            <a:xfrm>
              <a:off x="8039223" y="5531682"/>
              <a:ext cx="156018" cy="337925"/>
            </a:xfrm>
            <a:prstGeom prst="rect">
              <a:avLst/>
            </a:prstGeom>
          </p:spPr>
          <p:txBody>
            <a:bodyPr lIns="0" tIns="0" rIns="0" bIns="0" rtlCol="0" anchor="t">
              <a:spAutoFit/>
            </a:bodyPr>
            <a:lstStyle/>
            <a:p>
              <a:pPr algn="ctr">
                <a:lnSpc>
                  <a:spcPts val="1990"/>
                </a:lnSpc>
                <a:spcBef>
                  <a:spcPct val="0"/>
                </a:spcBef>
              </a:pPr>
              <a:r>
                <a:rPr lang="en-US" sz="1761">
                  <a:solidFill>
                    <a:srgbClr val="FCFEFF"/>
                  </a:solidFill>
                  <a:latin typeface="Assistant Bold"/>
                  <a:ea typeface="Assistant Bold"/>
                  <a:cs typeface="Assistant Bold"/>
                  <a:sym typeface="Assistant Bold"/>
                </a:rPr>
                <a:t>4</a:t>
              </a:r>
            </a:p>
          </p:txBody>
        </p:sp>
      </p:grpSp>
      <p:sp>
        <p:nvSpPr>
          <p:cNvPr id="18" name="TextBox 18"/>
          <p:cNvSpPr txBox="1"/>
          <p:nvPr/>
        </p:nvSpPr>
        <p:spPr>
          <a:xfrm>
            <a:off x="14678876" y="5993635"/>
            <a:ext cx="1209244" cy="355523"/>
          </a:xfrm>
          <a:prstGeom prst="rect">
            <a:avLst/>
          </a:prstGeom>
        </p:spPr>
        <p:txBody>
          <a:bodyPr lIns="0" tIns="0" rIns="0" bIns="0" rtlCol="0" anchor="t">
            <a:spAutoFit/>
          </a:bodyPr>
          <a:lstStyle/>
          <a:p>
            <a:pPr algn="ctr">
              <a:lnSpc>
                <a:spcPts val="2746"/>
              </a:lnSpc>
              <a:spcBef>
                <a:spcPct val="0"/>
              </a:spcBef>
            </a:pPr>
            <a:r>
              <a:rPr lang="en-US" sz="2430">
                <a:solidFill>
                  <a:srgbClr val="000000"/>
                </a:solidFill>
                <a:latin typeface="Assistant Bold"/>
                <a:ea typeface="Assistant Bold"/>
                <a:cs typeface="Assistant Bold"/>
                <a:sym typeface="Assistant Bold"/>
              </a:rPr>
              <a:t>66.7%</a:t>
            </a:r>
          </a:p>
        </p:txBody>
      </p:sp>
      <p:sp>
        <p:nvSpPr>
          <p:cNvPr id="19" name="TextBox 19"/>
          <p:cNvSpPr txBox="1"/>
          <p:nvPr/>
        </p:nvSpPr>
        <p:spPr>
          <a:xfrm>
            <a:off x="14776692" y="7785130"/>
            <a:ext cx="1111428" cy="355523"/>
          </a:xfrm>
          <a:prstGeom prst="rect">
            <a:avLst/>
          </a:prstGeom>
        </p:spPr>
        <p:txBody>
          <a:bodyPr lIns="0" tIns="0" rIns="0" bIns="0" rtlCol="0" anchor="t">
            <a:spAutoFit/>
          </a:bodyPr>
          <a:lstStyle/>
          <a:p>
            <a:pPr marL="0" lvl="0" indent="0" algn="ctr">
              <a:lnSpc>
                <a:spcPts val="2746"/>
              </a:lnSpc>
              <a:spcBef>
                <a:spcPct val="0"/>
              </a:spcBef>
            </a:pPr>
            <a:r>
              <a:rPr lang="en-US" sz="2430" u="none" strike="noStrike">
                <a:solidFill>
                  <a:srgbClr val="000000"/>
                </a:solidFill>
                <a:latin typeface="Assistant Bold"/>
                <a:ea typeface="Assistant Bold"/>
                <a:cs typeface="Assistant Bold"/>
                <a:sym typeface="Assistant Bold"/>
              </a:rPr>
              <a:t>16.7%</a:t>
            </a:r>
          </a:p>
        </p:txBody>
      </p:sp>
      <p:sp>
        <p:nvSpPr>
          <p:cNvPr id="20" name="TextBox 20"/>
          <p:cNvSpPr txBox="1"/>
          <p:nvPr/>
        </p:nvSpPr>
        <p:spPr>
          <a:xfrm>
            <a:off x="14874507" y="8464428"/>
            <a:ext cx="1013612" cy="355523"/>
          </a:xfrm>
          <a:prstGeom prst="rect">
            <a:avLst/>
          </a:prstGeom>
        </p:spPr>
        <p:txBody>
          <a:bodyPr lIns="0" tIns="0" rIns="0" bIns="0" rtlCol="0" anchor="t">
            <a:spAutoFit/>
          </a:bodyPr>
          <a:lstStyle/>
          <a:p>
            <a:pPr marL="0" lvl="0" indent="0" algn="ctr">
              <a:lnSpc>
                <a:spcPts val="2746"/>
              </a:lnSpc>
              <a:spcBef>
                <a:spcPct val="0"/>
              </a:spcBef>
            </a:pPr>
            <a:r>
              <a:rPr lang="en-US" sz="2430" u="none" strike="noStrike">
                <a:solidFill>
                  <a:srgbClr val="000000"/>
                </a:solidFill>
                <a:latin typeface="Assistant Bold"/>
                <a:ea typeface="Assistant Bold"/>
                <a:cs typeface="Assistant Bold"/>
                <a:sym typeface="Assistant Bold"/>
              </a:rPr>
              <a:t>16.7%</a:t>
            </a:r>
          </a:p>
        </p:txBody>
      </p:sp>
      <p:sp>
        <p:nvSpPr>
          <p:cNvPr id="21" name="TextBox 21"/>
          <p:cNvSpPr txBox="1"/>
          <p:nvPr/>
        </p:nvSpPr>
        <p:spPr>
          <a:xfrm>
            <a:off x="11551671" y="8150177"/>
            <a:ext cx="1220580" cy="355523"/>
          </a:xfrm>
          <a:prstGeom prst="rect">
            <a:avLst/>
          </a:prstGeom>
        </p:spPr>
        <p:txBody>
          <a:bodyPr lIns="0" tIns="0" rIns="0" bIns="0" rtlCol="0" anchor="t">
            <a:spAutoFit/>
          </a:bodyPr>
          <a:lstStyle/>
          <a:p>
            <a:pPr marL="0" lvl="0" indent="0" algn="ctr">
              <a:lnSpc>
                <a:spcPts val="2746"/>
              </a:lnSpc>
              <a:spcBef>
                <a:spcPct val="0"/>
              </a:spcBef>
            </a:pPr>
            <a:r>
              <a:rPr lang="en-US" sz="2430" u="none" strike="noStrike">
                <a:solidFill>
                  <a:srgbClr val="000000"/>
                </a:solidFill>
                <a:latin typeface="Assistant Bold"/>
                <a:ea typeface="Assistant Bold"/>
                <a:cs typeface="Assistant Bold"/>
                <a:sym typeface="Assistant Bold"/>
              </a:rPr>
              <a:t>30.9%</a:t>
            </a:r>
          </a:p>
        </p:txBody>
      </p:sp>
      <p:sp>
        <p:nvSpPr>
          <p:cNvPr id="22" name="TextBox 22"/>
          <p:cNvSpPr txBox="1"/>
          <p:nvPr/>
        </p:nvSpPr>
        <p:spPr>
          <a:xfrm>
            <a:off x="11551671" y="6968390"/>
            <a:ext cx="1220580" cy="355523"/>
          </a:xfrm>
          <a:prstGeom prst="rect">
            <a:avLst/>
          </a:prstGeom>
        </p:spPr>
        <p:txBody>
          <a:bodyPr lIns="0" tIns="0" rIns="0" bIns="0" rtlCol="0" anchor="t">
            <a:spAutoFit/>
          </a:bodyPr>
          <a:lstStyle/>
          <a:p>
            <a:pPr marL="0" lvl="0" indent="0" algn="ctr">
              <a:lnSpc>
                <a:spcPts val="2746"/>
              </a:lnSpc>
              <a:spcBef>
                <a:spcPct val="0"/>
              </a:spcBef>
            </a:pPr>
            <a:r>
              <a:rPr lang="en-US" sz="2430" u="none" strike="noStrike">
                <a:solidFill>
                  <a:srgbClr val="000000"/>
                </a:solidFill>
                <a:latin typeface="Assistant Bold"/>
                <a:ea typeface="Assistant Bold"/>
                <a:cs typeface="Assistant Bold"/>
                <a:sym typeface="Assistant Bold"/>
              </a:rPr>
              <a:t>25.7%</a:t>
            </a:r>
          </a:p>
        </p:txBody>
      </p:sp>
      <p:sp>
        <p:nvSpPr>
          <p:cNvPr id="23" name="TextBox 23"/>
          <p:cNvSpPr txBox="1"/>
          <p:nvPr/>
        </p:nvSpPr>
        <p:spPr>
          <a:xfrm>
            <a:off x="11558608" y="5958700"/>
            <a:ext cx="1213643" cy="355523"/>
          </a:xfrm>
          <a:prstGeom prst="rect">
            <a:avLst/>
          </a:prstGeom>
        </p:spPr>
        <p:txBody>
          <a:bodyPr lIns="0" tIns="0" rIns="0" bIns="0" rtlCol="0" anchor="t">
            <a:spAutoFit/>
          </a:bodyPr>
          <a:lstStyle/>
          <a:p>
            <a:pPr marL="0" lvl="0" indent="0" algn="ctr">
              <a:lnSpc>
                <a:spcPts val="2746"/>
              </a:lnSpc>
              <a:spcBef>
                <a:spcPct val="0"/>
              </a:spcBef>
            </a:pPr>
            <a:r>
              <a:rPr lang="en-US" sz="2430" u="none" strike="noStrike">
                <a:solidFill>
                  <a:srgbClr val="000000"/>
                </a:solidFill>
                <a:latin typeface="Assistant Bold"/>
                <a:ea typeface="Assistant Bold"/>
                <a:cs typeface="Assistant Bold"/>
                <a:sym typeface="Assistant Bold"/>
              </a:rPr>
              <a:t>17.0%</a:t>
            </a:r>
          </a:p>
        </p:txBody>
      </p:sp>
      <p:sp>
        <p:nvSpPr>
          <p:cNvPr id="24" name="TextBox 24"/>
          <p:cNvSpPr txBox="1"/>
          <p:nvPr/>
        </p:nvSpPr>
        <p:spPr>
          <a:xfrm>
            <a:off x="11551671" y="5231595"/>
            <a:ext cx="1131880" cy="355523"/>
          </a:xfrm>
          <a:prstGeom prst="rect">
            <a:avLst/>
          </a:prstGeom>
        </p:spPr>
        <p:txBody>
          <a:bodyPr lIns="0" tIns="0" rIns="0" bIns="0" rtlCol="0" anchor="t">
            <a:spAutoFit/>
          </a:bodyPr>
          <a:lstStyle/>
          <a:p>
            <a:pPr marL="0" lvl="0" indent="0" algn="ctr">
              <a:lnSpc>
                <a:spcPts val="2746"/>
              </a:lnSpc>
              <a:spcBef>
                <a:spcPct val="0"/>
              </a:spcBef>
            </a:pPr>
            <a:r>
              <a:rPr lang="en-US" sz="2430" u="none" strike="noStrike">
                <a:solidFill>
                  <a:srgbClr val="000000"/>
                </a:solidFill>
                <a:latin typeface="Assistant Bold"/>
                <a:ea typeface="Assistant Bold"/>
                <a:cs typeface="Assistant Bold"/>
                <a:sym typeface="Assistant Bold"/>
              </a:rPr>
              <a:t>15.0%</a:t>
            </a:r>
          </a:p>
        </p:txBody>
      </p:sp>
      <p:sp>
        <p:nvSpPr>
          <p:cNvPr id="25" name="TextBox 25"/>
          <p:cNvSpPr txBox="1"/>
          <p:nvPr/>
        </p:nvSpPr>
        <p:spPr>
          <a:xfrm>
            <a:off x="11699177" y="4717009"/>
            <a:ext cx="880889" cy="355523"/>
          </a:xfrm>
          <a:prstGeom prst="rect">
            <a:avLst/>
          </a:prstGeom>
        </p:spPr>
        <p:txBody>
          <a:bodyPr lIns="0" tIns="0" rIns="0" bIns="0" rtlCol="0" anchor="t">
            <a:spAutoFit/>
          </a:bodyPr>
          <a:lstStyle/>
          <a:p>
            <a:pPr marL="0" lvl="0" indent="0" algn="ctr">
              <a:lnSpc>
                <a:spcPts val="2746"/>
              </a:lnSpc>
              <a:spcBef>
                <a:spcPct val="0"/>
              </a:spcBef>
            </a:pPr>
            <a:r>
              <a:rPr lang="en-US" sz="2430" u="none" strike="noStrike">
                <a:solidFill>
                  <a:srgbClr val="000000"/>
                </a:solidFill>
                <a:latin typeface="Assistant Bold"/>
                <a:ea typeface="Assistant Bold"/>
                <a:cs typeface="Assistant Bold"/>
                <a:sym typeface="Assistant Bold"/>
              </a:rPr>
              <a:t>7.9%</a:t>
            </a:r>
          </a:p>
        </p:txBody>
      </p:sp>
      <p:sp>
        <p:nvSpPr>
          <p:cNvPr id="26" name="TextBox 26"/>
          <p:cNvSpPr txBox="1"/>
          <p:nvPr/>
        </p:nvSpPr>
        <p:spPr>
          <a:xfrm>
            <a:off x="11755850" y="4226313"/>
            <a:ext cx="617249" cy="355523"/>
          </a:xfrm>
          <a:prstGeom prst="rect">
            <a:avLst/>
          </a:prstGeom>
        </p:spPr>
        <p:txBody>
          <a:bodyPr lIns="0" tIns="0" rIns="0" bIns="0" rtlCol="0" anchor="t">
            <a:spAutoFit/>
          </a:bodyPr>
          <a:lstStyle/>
          <a:p>
            <a:pPr marL="0" lvl="0" indent="0" algn="ctr">
              <a:lnSpc>
                <a:spcPts val="2746"/>
              </a:lnSpc>
              <a:spcBef>
                <a:spcPct val="0"/>
              </a:spcBef>
            </a:pPr>
            <a:r>
              <a:rPr lang="en-US" sz="2430" u="none" strike="noStrike">
                <a:solidFill>
                  <a:srgbClr val="FCFEFF"/>
                </a:solidFill>
                <a:latin typeface="Assistant Bold"/>
                <a:ea typeface="Assistant Bold"/>
                <a:cs typeface="Assistant Bold"/>
                <a:sym typeface="Assistant Bold"/>
              </a:rPr>
              <a:t>3.5</a:t>
            </a:r>
          </a:p>
        </p:txBody>
      </p:sp>
      <p:pic>
        <p:nvPicPr>
          <p:cNvPr id="27" name="Picture 27"/>
          <p:cNvPicPr>
            <a:picLocks noChangeAspect="1"/>
          </p:cNvPicPr>
          <p:nvPr/>
        </p:nvPicPr>
        <p:blipFill>
          <a:blip r:embed="rId5"/>
          <a:srcRect/>
          <a:stretch>
            <a:fillRect/>
          </a:stretch>
        </p:blipFill>
        <p:spPr>
          <a:xfrm>
            <a:off x="15359206" y="840874"/>
            <a:ext cx="2492670" cy="1159091"/>
          </a:xfrm>
          <a:prstGeom prst="rect">
            <a:avLst/>
          </a:prstGeom>
        </p:spPr>
      </p:pic>
      <p:sp>
        <p:nvSpPr>
          <p:cNvPr id="28" name="TextBox 28"/>
          <p:cNvSpPr txBox="1"/>
          <p:nvPr/>
        </p:nvSpPr>
        <p:spPr>
          <a:xfrm>
            <a:off x="5142904" y="622016"/>
            <a:ext cx="8480900" cy="1377949"/>
          </a:xfrm>
          <a:prstGeom prst="rect">
            <a:avLst/>
          </a:prstGeom>
        </p:spPr>
        <p:txBody>
          <a:bodyPr lIns="0" tIns="0" rIns="0" bIns="0" rtlCol="0" anchor="t">
            <a:spAutoFit/>
          </a:bodyPr>
          <a:lstStyle/>
          <a:p>
            <a:pPr algn="ctr">
              <a:lnSpc>
                <a:spcPts val="11200"/>
              </a:lnSpc>
            </a:pPr>
            <a:r>
              <a:rPr lang="en-US" sz="8000">
                <a:solidFill>
                  <a:srgbClr val="FAE552"/>
                </a:solidFill>
                <a:latin typeface="Dynamo Medium"/>
                <a:ea typeface="Dynamo Medium"/>
                <a:cs typeface="Dynamo Medium"/>
                <a:sym typeface="Dynamo Medium"/>
              </a:rPr>
              <a:t>VISUALIZATION</a:t>
            </a:r>
          </a:p>
        </p:txBody>
      </p:sp>
      <p:sp>
        <p:nvSpPr>
          <p:cNvPr id="29" name="AutoShape 29"/>
          <p:cNvSpPr/>
          <p:nvPr/>
        </p:nvSpPr>
        <p:spPr>
          <a:xfrm flipV="1">
            <a:off x="9120187" y="2766060"/>
            <a:ext cx="0" cy="6492240"/>
          </a:xfrm>
          <a:prstGeom prst="line">
            <a:avLst/>
          </a:prstGeom>
          <a:ln w="47625" cap="rnd">
            <a:solidFill>
              <a:srgbClr val="FFFFFF"/>
            </a:solidFill>
            <a:prstDash val="solid"/>
            <a:headEnd type="none" w="sm" len="sm"/>
            <a:tailEnd type="none" w="sm" len="sm"/>
          </a:ln>
        </p:spPr>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2612217" y="591502"/>
            <a:ext cx="13397403" cy="1104260"/>
          </a:xfrm>
          <a:prstGeom prst="rect">
            <a:avLst/>
          </a:prstGeom>
        </p:spPr>
        <p:txBody>
          <a:bodyPr lIns="0" tIns="0" rIns="0" bIns="0" rtlCol="0" anchor="t">
            <a:spAutoFit/>
          </a:bodyPr>
          <a:lstStyle/>
          <a:p>
            <a:pPr algn="ctr">
              <a:lnSpc>
                <a:spcPts val="8960"/>
              </a:lnSpc>
            </a:pPr>
            <a:r>
              <a:rPr lang="en-US" sz="6400">
                <a:solidFill>
                  <a:srgbClr val="FAE552"/>
                </a:solidFill>
                <a:latin typeface="Dynamo Medium"/>
                <a:ea typeface="Dynamo Medium"/>
                <a:cs typeface="Dynamo Medium"/>
                <a:sym typeface="Dynamo Medium"/>
              </a:rPr>
              <a:t>BARTLETT’S TEST OF SPHERICITY</a:t>
            </a:r>
          </a:p>
        </p:txBody>
      </p:sp>
      <p:sp>
        <p:nvSpPr>
          <p:cNvPr id="4" name="Freeform 4"/>
          <p:cNvSpPr/>
          <p:nvPr/>
        </p:nvSpPr>
        <p:spPr>
          <a:xfrm rot="-2561783">
            <a:off x="-3735827" y="-1758044"/>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16117">
            <a:off x="14754144" y="7087147"/>
            <a:ext cx="6000674" cy="4342306"/>
          </a:xfrm>
          <a:custGeom>
            <a:avLst/>
            <a:gdLst/>
            <a:ahLst/>
            <a:cxnLst/>
            <a:rect l="l" t="t" r="r" b="b"/>
            <a:pathLst>
              <a:path w="6000674" h="4342306">
                <a:moveTo>
                  <a:pt x="0" y="0"/>
                </a:moveTo>
                <a:lnTo>
                  <a:pt x="6000675" y="0"/>
                </a:lnTo>
                <a:lnTo>
                  <a:pt x="6000675"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700437" y="3001351"/>
            <a:ext cx="16887126" cy="3752304"/>
            <a:chOff x="0" y="0"/>
            <a:chExt cx="4447638" cy="988261"/>
          </a:xfrm>
        </p:grpSpPr>
        <p:sp>
          <p:nvSpPr>
            <p:cNvPr id="7" name="Freeform 7"/>
            <p:cNvSpPr/>
            <p:nvPr/>
          </p:nvSpPr>
          <p:spPr>
            <a:xfrm>
              <a:off x="0" y="0"/>
              <a:ext cx="4447638" cy="988261"/>
            </a:xfrm>
            <a:custGeom>
              <a:avLst/>
              <a:gdLst/>
              <a:ahLst/>
              <a:cxnLst/>
              <a:rect l="l" t="t" r="r" b="b"/>
              <a:pathLst>
                <a:path w="4447638" h="988261">
                  <a:moveTo>
                    <a:pt x="23381" y="0"/>
                  </a:moveTo>
                  <a:lnTo>
                    <a:pt x="4424257" y="0"/>
                  </a:lnTo>
                  <a:cubicBezTo>
                    <a:pt x="4437170" y="0"/>
                    <a:pt x="4447638" y="10468"/>
                    <a:pt x="4447638" y="23381"/>
                  </a:cubicBezTo>
                  <a:lnTo>
                    <a:pt x="4447638" y="964880"/>
                  </a:lnTo>
                  <a:cubicBezTo>
                    <a:pt x="4447638" y="971081"/>
                    <a:pt x="4445175" y="977028"/>
                    <a:pt x="4440790" y="981413"/>
                  </a:cubicBezTo>
                  <a:cubicBezTo>
                    <a:pt x="4436405" y="985798"/>
                    <a:pt x="4430458" y="988261"/>
                    <a:pt x="4424257" y="988261"/>
                  </a:cubicBezTo>
                  <a:lnTo>
                    <a:pt x="23381" y="988261"/>
                  </a:lnTo>
                  <a:cubicBezTo>
                    <a:pt x="10468" y="988261"/>
                    <a:pt x="0" y="977793"/>
                    <a:pt x="0" y="964880"/>
                  </a:cubicBezTo>
                  <a:lnTo>
                    <a:pt x="0" y="23381"/>
                  </a:lnTo>
                  <a:cubicBezTo>
                    <a:pt x="0" y="17180"/>
                    <a:pt x="2463" y="11233"/>
                    <a:pt x="6848" y="6848"/>
                  </a:cubicBezTo>
                  <a:cubicBezTo>
                    <a:pt x="11233" y="2463"/>
                    <a:pt x="17180" y="0"/>
                    <a:pt x="23381" y="0"/>
                  </a:cubicBezTo>
                  <a:close/>
                </a:path>
              </a:pathLst>
            </a:custGeom>
            <a:solidFill>
              <a:srgbClr val="FFFFFF"/>
            </a:solidFill>
          </p:spPr>
        </p:sp>
        <p:sp>
          <p:nvSpPr>
            <p:cNvPr id="8" name="TextBox 8"/>
            <p:cNvSpPr txBox="1"/>
            <p:nvPr/>
          </p:nvSpPr>
          <p:spPr>
            <a:xfrm>
              <a:off x="0" y="19050"/>
              <a:ext cx="4447638" cy="969211"/>
            </a:xfrm>
            <a:prstGeom prst="rect">
              <a:avLst/>
            </a:prstGeom>
          </p:spPr>
          <p:txBody>
            <a:bodyPr lIns="50800" tIns="50800" rIns="50800" bIns="50800" rtlCol="0" anchor="ctr"/>
            <a:lstStyle/>
            <a:p>
              <a:pPr algn="ctr">
                <a:lnSpc>
                  <a:spcPts val="3841"/>
                </a:lnSpc>
              </a:pPr>
              <a:r>
                <a:rPr lang="en-US" sz="3399">
                  <a:solidFill>
                    <a:srgbClr val="605DC8"/>
                  </a:solidFill>
                  <a:latin typeface="Assistant Bold"/>
                  <a:ea typeface="Assistant Bold"/>
                  <a:cs typeface="Assistant Bold"/>
                  <a:sym typeface="Assistant Bold"/>
                </a:rPr>
                <a:t>HYPOTHESIS:</a:t>
              </a:r>
            </a:p>
            <a:p>
              <a:pPr algn="l">
                <a:lnSpc>
                  <a:spcPts val="3616"/>
                </a:lnSpc>
              </a:pPr>
              <a:endParaRPr lang="en-US" sz="3399">
                <a:solidFill>
                  <a:srgbClr val="605DC8"/>
                </a:solidFill>
                <a:latin typeface="Assistant Bold"/>
                <a:ea typeface="Assistant Bold"/>
                <a:cs typeface="Assistant Bold"/>
                <a:sym typeface="Assistant Bold"/>
              </a:endParaRPr>
            </a:p>
            <a:p>
              <a:pPr algn="ctr">
                <a:lnSpc>
                  <a:spcPts val="3616"/>
                </a:lnSpc>
              </a:pPr>
              <a:r>
                <a:rPr lang="en-US" sz="3200">
                  <a:solidFill>
                    <a:srgbClr val="000000"/>
                  </a:solidFill>
                  <a:latin typeface="Assistant Bold"/>
                  <a:ea typeface="Assistant Bold"/>
                  <a:cs typeface="Assistant Bold"/>
                  <a:sym typeface="Assistant Bold"/>
                </a:rPr>
                <a:t>H0 : THE OBSERVED VARIABLES IN THE DATASET ARE NOT CORRELATED, AND THEREFORE, THE CORRELATION MATRIX IS AN IDENTITY MATRIX (SPHERICAL).</a:t>
              </a:r>
            </a:p>
            <a:p>
              <a:pPr algn="ctr">
                <a:lnSpc>
                  <a:spcPts val="3841"/>
                </a:lnSpc>
              </a:pPr>
              <a:r>
                <a:rPr lang="en-US" sz="3399">
                  <a:solidFill>
                    <a:srgbClr val="000000"/>
                  </a:solidFill>
                  <a:latin typeface="Assistant Bold"/>
                  <a:ea typeface="Assistant Bold"/>
                  <a:cs typeface="Assistant Bold"/>
                  <a:sym typeface="Assistant Bold"/>
                </a:rPr>
                <a:t>V/S</a:t>
              </a:r>
            </a:p>
            <a:p>
              <a:pPr algn="ctr">
                <a:lnSpc>
                  <a:spcPts val="3616"/>
                </a:lnSpc>
              </a:pPr>
              <a:r>
                <a:rPr lang="en-US" sz="3200">
                  <a:solidFill>
                    <a:srgbClr val="000000"/>
                  </a:solidFill>
                  <a:latin typeface="Assistant Bold"/>
                  <a:ea typeface="Assistant Bold"/>
                  <a:cs typeface="Assistant Bold"/>
                  <a:sym typeface="Assistant Bold"/>
                </a:rPr>
                <a:t>H1 : THE OBSERVED VARIABLES IN THE DATASET ARE CORRELATED, AND THE CORRELATION MATRIX IS NOT AN IDENTITY MATRIX (NON-SPHERICAL)</a:t>
              </a:r>
            </a:p>
          </p:txBody>
        </p:sp>
      </p:grpSp>
      <p:grpSp>
        <p:nvGrpSpPr>
          <p:cNvPr id="9" name="Group 9"/>
          <p:cNvGrpSpPr/>
          <p:nvPr/>
        </p:nvGrpSpPr>
        <p:grpSpPr>
          <a:xfrm>
            <a:off x="3707918" y="7334680"/>
            <a:ext cx="10872164" cy="1543050"/>
            <a:chOff x="0" y="0"/>
            <a:chExt cx="2863451" cy="406400"/>
          </a:xfrm>
        </p:grpSpPr>
        <p:sp>
          <p:nvSpPr>
            <p:cNvPr id="10" name="Freeform 10"/>
            <p:cNvSpPr/>
            <p:nvPr/>
          </p:nvSpPr>
          <p:spPr>
            <a:xfrm>
              <a:off x="0" y="0"/>
              <a:ext cx="2863451" cy="406400"/>
            </a:xfrm>
            <a:custGeom>
              <a:avLst/>
              <a:gdLst/>
              <a:ahLst/>
              <a:cxnLst/>
              <a:rect l="l" t="t" r="r" b="b"/>
              <a:pathLst>
                <a:path w="2863451" h="406400">
                  <a:moveTo>
                    <a:pt x="2863451" y="0"/>
                  </a:moveTo>
                  <a:lnTo>
                    <a:pt x="0" y="0"/>
                  </a:lnTo>
                  <a:lnTo>
                    <a:pt x="101600" y="203200"/>
                  </a:lnTo>
                  <a:lnTo>
                    <a:pt x="0" y="406400"/>
                  </a:lnTo>
                  <a:lnTo>
                    <a:pt x="2863451" y="406400"/>
                  </a:lnTo>
                  <a:lnTo>
                    <a:pt x="2761851" y="203200"/>
                  </a:lnTo>
                  <a:lnTo>
                    <a:pt x="2863451" y="0"/>
                  </a:lnTo>
                  <a:close/>
                </a:path>
              </a:pathLst>
            </a:custGeom>
            <a:solidFill>
              <a:srgbClr val="FFF06A"/>
            </a:solidFill>
          </p:spPr>
        </p:sp>
        <p:sp>
          <p:nvSpPr>
            <p:cNvPr id="11" name="TextBox 11"/>
            <p:cNvSpPr txBox="1"/>
            <p:nvPr/>
          </p:nvSpPr>
          <p:spPr>
            <a:xfrm>
              <a:off x="88900" y="28575"/>
              <a:ext cx="2685651" cy="377825"/>
            </a:xfrm>
            <a:prstGeom prst="rect">
              <a:avLst/>
            </a:prstGeom>
          </p:spPr>
          <p:txBody>
            <a:bodyPr lIns="50800" tIns="50800" rIns="50800" bIns="50800" rtlCol="0" anchor="ctr"/>
            <a:lstStyle/>
            <a:p>
              <a:pPr algn="ctr">
                <a:lnSpc>
                  <a:spcPts val="4745"/>
                </a:lnSpc>
              </a:pPr>
              <a:r>
                <a:rPr lang="en-US" sz="4200">
                  <a:solidFill>
                    <a:srgbClr val="0B0B0B"/>
                  </a:solidFill>
                  <a:latin typeface="Assistant Bold"/>
                  <a:ea typeface="Assistant Bold"/>
                  <a:cs typeface="Assistant Bold"/>
                  <a:sym typeface="Assistant Bold"/>
                </a:rPr>
                <a:t>         CHI SQ : 8.8817             P-VALUE : 1.0         </a:t>
              </a:r>
            </a:p>
          </p:txBody>
        </p:sp>
      </p:grpSp>
      <p:sp>
        <p:nvSpPr>
          <p:cNvPr id="12" name="TextBox 12"/>
          <p:cNvSpPr txBox="1"/>
          <p:nvPr/>
        </p:nvSpPr>
        <p:spPr>
          <a:xfrm>
            <a:off x="2612217" y="1610037"/>
            <a:ext cx="13397403" cy="811530"/>
          </a:xfrm>
          <a:prstGeom prst="rect">
            <a:avLst/>
          </a:prstGeom>
        </p:spPr>
        <p:txBody>
          <a:bodyPr lIns="0" tIns="0" rIns="0" bIns="0" rtlCol="0" anchor="t">
            <a:spAutoFit/>
          </a:bodyPr>
          <a:lstStyle/>
          <a:p>
            <a:pPr algn="ctr">
              <a:lnSpc>
                <a:spcPts val="6720"/>
              </a:lnSpc>
            </a:pPr>
            <a:r>
              <a:rPr lang="en-US" sz="4800">
                <a:solidFill>
                  <a:srgbClr val="FAE552"/>
                </a:solidFill>
                <a:latin typeface="Canva Sans Bold"/>
                <a:ea typeface="Canva Sans Bold"/>
                <a:cs typeface="Canva Sans Bold"/>
                <a:sym typeface="Canva Sans Bold"/>
              </a:rPr>
              <a:t>(Adequacy Test)</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3343943" y="591502"/>
            <a:ext cx="13397403" cy="1104260"/>
          </a:xfrm>
          <a:prstGeom prst="rect">
            <a:avLst/>
          </a:prstGeom>
        </p:spPr>
        <p:txBody>
          <a:bodyPr lIns="0" tIns="0" rIns="0" bIns="0" rtlCol="0" anchor="t">
            <a:spAutoFit/>
          </a:bodyPr>
          <a:lstStyle/>
          <a:p>
            <a:pPr algn="ctr">
              <a:lnSpc>
                <a:spcPts val="8960"/>
              </a:lnSpc>
            </a:pPr>
            <a:r>
              <a:rPr lang="en-US" sz="6400">
                <a:solidFill>
                  <a:srgbClr val="FAE552"/>
                </a:solidFill>
                <a:latin typeface="Dynamo Medium"/>
                <a:ea typeface="Dynamo Medium"/>
                <a:cs typeface="Dynamo Medium"/>
                <a:sym typeface="Dynamo Medium"/>
              </a:rPr>
              <a:t>KAISER-MEYER-OLKIN (KMO) TEST</a:t>
            </a:r>
          </a:p>
        </p:txBody>
      </p:sp>
      <p:sp>
        <p:nvSpPr>
          <p:cNvPr id="4" name="Freeform 4"/>
          <p:cNvSpPr/>
          <p:nvPr/>
        </p:nvSpPr>
        <p:spPr>
          <a:xfrm rot="-2561783">
            <a:off x="-3752759" y="-2495132"/>
            <a:ext cx="6000674" cy="4342306"/>
          </a:xfrm>
          <a:custGeom>
            <a:avLst/>
            <a:gdLst/>
            <a:ahLst/>
            <a:cxnLst/>
            <a:rect l="l" t="t" r="r" b="b"/>
            <a:pathLst>
              <a:path w="6000674" h="4342306">
                <a:moveTo>
                  <a:pt x="0" y="0"/>
                </a:moveTo>
                <a:lnTo>
                  <a:pt x="6000675" y="0"/>
                </a:lnTo>
                <a:lnTo>
                  <a:pt x="6000675"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616117">
            <a:off x="15287663" y="8230199"/>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216581" y="2291896"/>
            <a:ext cx="15854839" cy="4406570"/>
            <a:chOff x="0" y="0"/>
            <a:chExt cx="4175760" cy="1160578"/>
          </a:xfrm>
        </p:grpSpPr>
        <p:sp>
          <p:nvSpPr>
            <p:cNvPr id="7" name="Freeform 7"/>
            <p:cNvSpPr/>
            <p:nvPr/>
          </p:nvSpPr>
          <p:spPr>
            <a:xfrm>
              <a:off x="0" y="0"/>
              <a:ext cx="4175760" cy="1160578"/>
            </a:xfrm>
            <a:custGeom>
              <a:avLst/>
              <a:gdLst/>
              <a:ahLst/>
              <a:cxnLst/>
              <a:rect l="l" t="t" r="r" b="b"/>
              <a:pathLst>
                <a:path w="4175760" h="1160578">
                  <a:moveTo>
                    <a:pt x="24903" y="0"/>
                  </a:moveTo>
                  <a:lnTo>
                    <a:pt x="4150857" y="0"/>
                  </a:lnTo>
                  <a:cubicBezTo>
                    <a:pt x="4164610" y="0"/>
                    <a:pt x="4175760" y="11150"/>
                    <a:pt x="4175760" y="24903"/>
                  </a:cubicBezTo>
                  <a:lnTo>
                    <a:pt x="4175760" y="1135675"/>
                  </a:lnTo>
                  <a:cubicBezTo>
                    <a:pt x="4175760" y="1142280"/>
                    <a:pt x="4173136" y="1148614"/>
                    <a:pt x="4168466" y="1153284"/>
                  </a:cubicBezTo>
                  <a:cubicBezTo>
                    <a:pt x="4163795" y="1157954"/>
                    <a:pt x="4157461" y="1160578"/>
                    <a:pt x="4150857" y="1160578"/>
                  </a:cubicBezTo>
                  <a:lnTo>
                    <a:pt x="24903" y="1160578"/>
                  </a:lnTo>
                  <a:cubicBezTo>
                    <a:pt x="18299" y="1160578"/>
                    <a:pt x="11964" y="1157954"/>
                    <a:pt x="7294" y="1153284"/>
                  </a:cubicBezTo>
                  <a:cubicBezTo>
                    <a:pt x="2624" y="1148614"/>
                    <a:pt x="0" y="1142280"/>
                    <a:pt x="0" y="1135675"/>
                  </a:cubicBezTo>
                  <a:lnTo>
                    <a:pt x="0" y="24903"/>
                  </a:lnTo>
                  <a:cubicBezTo>
                    <a:pt x="0" y="18299"/>
                    <a:pt x="2624" y="11964"/>
                    <a:pt x="7294" y="7294"/>
                  </a:cubicBezTo>
                  <a:cubicBezTo>
                    <a:pt x="11964" y="2624"/>
                    <a:pt x="18299" y="0"/>
                    <a:pt x="24903" y="0"/>
                  </a:cubicBezTo>
                  <a:close/>
                </a:path>
              </a:pathLst>
            </a:custGeom>
            <a:solidFill>
              <a:srgbClr val="FFFFFF"/>
            </a:solidFill>
          </p:spPr>
        </p:sp>
        <p:sp>
          <p:nvSpPr>
            <p:cNvPr id="8" name="TextBox 8"/>
            <p:cNvSpPr txBox="1"/>
            <p:nvPr/>
          </p:nvSpPr>
          <p:spPr>
            <a:xfrm>
              <a:off x="0" y="19050"/>
              <a:ext cx="4175760" cy="1141528"/>
            </a:xfrm>
            <a:prstGeom prst="rect">
              <a:avLst/>
            </a:prstGeom>
          </p:spPr>
          <p:txBody>
            <a:bodyPr lIns="50800" tIns="50800" rIns="50800" bIns="50800" rtlCol="0" anchor="ctr"/>
            <a:lstStyle/>
            <a:p>
              <a:pPr algn="ctr">
                <a:lnSpc>
                  <a:spcPts val="3841"/>
                </a:lnSpc>
              </a:pPr>
              <a:r>
                <a:rPr lang="en-US" sz="3399">
                  <a:solidFill>
                    <a:srgbClr val="605DC8"/>
                  </a:solidFill>
                  <a:latin typeface="Assistant Bold"/>
                  <a:ea typeface="Assistant Bold"/>
                  <a:cs typeface="Assistant Bold"/>
                  <a:sym typeface="Assistant Bold"/>
                </a:rPr>
                <a:t>HYPOTHESIS:</a:t>
              </a:r>
            </a:p>
            <a:p>
              <a:pPr algn="l">
                <a:lnSpc>
                  <a:spcPts val="3616"/>
                </a:lnSpc>
              </a:pPr>
              <a:endParaRPr lang="en-US" sz="3399">
                <a:solidFill>
                  <a:srgbClr val="605DC8"/>
                </a:solidFill>
                <a:latin typeface="Assistant Bold"/>
                <a:ea typeface="Assistant Bold"/>
                <a:cs typeface="Assistant Bold"/>
                <a:sym typeface="Assistant Bold"/>
              </a:endParaRPr>
            </a:p>
            <a:p>
              <a:pPr algn="ctr">
                <a:lnSpc>
                  <a:spcPts val="3616"/>
                </a:lnSpc>
              </a:pPr>
              <a:r>
                <a:rPr lang="en-US" sz="3200">
                  <a:solidFill>
                    <a:srgbClr val="000000"/>
                  </a:solidFill>
                  <a:latin typeface="Assistant Bold"/>
                  <a:ea typeface="Assistant Bold"/>
                  <a:cs typeface="Assistant Bold"/>
                  <a:sym typeface="Assistant Bold"/>
                </a:rPr>
                <a:t>H0 : THE OBSERVED VARIABLES IN THE DATASET ARE NOT SUITABLE FOR STRUCTURE DETECTION, INDICATING THAT THE PARTIAL CORRELATIONS ARE CLOSE TO ZERO.</a:t>
              </a:r>
            </a:p>
            <a:p>
              <a:pPr algn="ctr">
                <a:lnSpc>
                  <a:spcPts val="3841"/>
                </a:lnSpc>
              </a:pPr>
              <a:r>
                <a:rPr lang="en-US" sz="3399">
                  <a:solidFill>
                    <a:srgbClr val="000000"/>
                  </a:solidFill>
                  <a:latin typeface="Assistant Bold"/>
                  <a:ea typeface="Assistant Bold"/>
                  <a:cs typeface="Assistant Bold"/>
                  <a:sym typeface="Assistant Bold"/>
                </a:rPr>
                <a:t>V/S</a:t>
              </a:r>
            </a:p>
            <a:p>
              <a:pPr algn="ctr">
                <a:lnSpc>
                  <a:spcPts val="3616"/>
                </a:lnSpc>
              </a:pPr>
              <a:r>
                <a:rPr lang="en-US" sz="3200">
                  <a:solidFill>
                    <a:srgbClr val="000000"/>
                  </a:solidFill>
                  <a:latin typeface="Assistant Bold"/>
                  <a:ea typeface="Assistant Bold"/>
                  <a:cs typeface="Assistant Bold"/>
                  <a:sym typeface="Assistant Bold"/>
                </a:rPr>
                <a:t>H1 : THE OBSERVED VARIABLES IN THE DATASET ARE SUITABLE FOR STRUCTURE DETECTION, INDICATING THAT THE PARTIAL CORRELATIONS ARE SIGNIFICANTLY DIFFERENT FROM ZERO.</a:t>
              </a:r>
            </a:p>
            <a:p>
              <a:pPr algn="l">
                <a:lnSpc>
                  <a:spcPts val="3616"/>
                </a:lnSpc>
              </a:pPr>
              <a:endParaRPr lang="en-US" sz="3200">
                <a:solidFill>
                  <a:srgbClr val="000000"/>
                </a:solidFill>
                <a:latin typeface="Assistant Bold"/>
                <a:ea typeface="Assistant Bold"/>
                <a:cs typeface="Assistant Bold"/>
                <a:sym typeface="Assistant Bold"/>
              </a:endParaRPr>
            </a:p>
          </p:txBody>
        </p:sp>
      </p:grpSp>
      <p:grpSp>
        <p:nvGrpSpPr>
          <p:cNvPr id="9" name="Group 9"/>
          <p:cNvGrpSpPr/>
          <p:nvPr/>
        </p:nvGrpSpPr>
        <p:grpSpPr>
          <a:xfrm>
            <a:off x="1588678" y="7290655"/>
            <a:ext cx="15110644" cy="1377510"/>
            <a:chOff x="0" y="0"/>
            <a:chExt cx="3979758" cy="362801"/>
          </a:xfrm>
        </p:grpSpPr>
        <p:sp>
          <p:nvSpPr>
            <p:cNvPr id="10" name="Freeform 10"/>
            <p:cNvSpPr/>
            <p:nvPr/>
          </p:nvSpPr>
          <p:spPr>
            <a:xfrm>
              <a:off x="0" y="0"/>
              <a:ext cx="3979758" cy="362801"/>
            </a:xfrm>
            <a:custGeom>
              <a:avLst/>
              <a:gdLst/>
              <a:ahLst/>
              <a:cxnLst/>
              <a:rect l="l" t="t" r="r" b="b"/>
              <a:pathLst>
                <a:path w="3979758" h="362801">
                  <a:moveTo>
                    <a:pt x="3979758" y="0"/>
                  </a:moveTo>
                  <a:lnTo>
                    <a:pt x="0" y="0"/>
                  </a:lnTo>
                  <a:lnTo>
                    <a:pt x="101600" y="181401"/>
                  </a:lnTo>
                  <a:lnTo>
                    <a:pt x="0" y="362801"/>
                  </a:lnTo>
                  <a:lnTo>
                    <a:pt x="3979758" y="362801"/>
                  </a:lnTo>
                  <a:lnTo>
                    <a:pt x="3878158" y="181401"/>
                  </a:lnTo>
                  <a:lnTo>
                    <a:pt x="3979758" y="0"/>
                  </a:lnTo>
                  <a:close/>
                </a:path>
              </a:pathLst>
            </a:custGeom>
            <a:solidFill>
              <a:srgbClr val="FFF06A"/>
            </a:solidFill>
          </p:spPr>
        </p:sp>
        <p:sp>
          <p:nvSpPr>
            <p:cNvPr id="11" name="TextBox 11"/>
            <p:cNvSpPr txBox="1"/>
            <p:nvPr/>
          </p:nvSpPr>
          <p:spPr>
            <a:xfrm>
              <a:off x="88900" y="28575"/>
              <a:ext cx="3801958" cy="334226"/>
            </a:xfrm>
            <a:prstGeom prst="rect">
              <a:avLst/>
            </a:prstGeom>
          </p:spPr>
          <p:txBody>
            <a:bodyPr lIns="50800" tIns="50800" rIns="50800" bIns="50800" rtlCol="0" anchor="ctr"/>
            <a:lstStyle/>
            <a:p>
              <a:pPr algn="ctr">
                <a:lnSpc>
                  <a:spcPts val="4745"/>
                </a:lnSpc>
              </a:pPr>
              <a:r>
                <a:rPr lang="en-US" sz="4200">
                  <a:solidFill>
                    <a:srgbClr val="000000"/>
                  </a:solidFill>
                  <a:latin typeface="Assistant Bold"/>
                  <a:ea typeface="Assistant Bold"/>
                  <a:cs typeface="Assistant Bold"/>
                  <a:sym typeface="Assistant Bold"/>
                </a:rPr>
                <a:t>KMO VALUE= 0.6128</a:t>
              </a:r>
            </a:p>
            <a:p>
              <a:pPr algn="ctr">
                <a:lnSpc>
                  <a:spcPts val="3616"/>
                </a:lnSpc>
              </a:pPr>
              <a:r>
                <a:rPr lang="en-US" sz="3200">
                  <a:solidFill>
                    <a:srgbClr val="000000"/>
                  </a:solidFill>
                  <a:latin typeface="Assistant"/>
                  <a:ea typeface="Assistant"/>
                  <a:cs typeface="Assistant"/>
                  <a:sym typeface="Assistant"/>
                </a:rPr>
                <a:t>KMO VALUE ABOVE 0.5 IS CONSIDERED MERITORIOUS FOR FACTOR ANALYSIS.</a:t>
              </a:r>
            </a:p>
          </p:txBody>
        </p:sp>
      </p:gr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5817050" y="1785558"/>
            <a:ext cx="10511830" cy="6491055"/>
          </a:xfrm>
          <a:custGeom>
            <a:avLst/>
            <a:gdLst/>
            <a:ahLst/>
            <a:cxnLst/>
            <a:rect l="l" t="t" r="r" b="b"/>
            <a:pathLst>
              <a:path w="10511830" h="6491055">
                <a:moveTo>
                  <a:pt x="0" y="0"/>
                </a:moveTo>
                <a:lnTo>
                  <a:pt x="10511830" y="0"/>
                </a:lnTo>
                <a:lnTo>
                  <a:pt x="10511830" y="6491055"/>
                </a:lnTo>
                <a:lnTo>
                  <a:pt x="0" y="6491055"/>
                </a:lnTo>
                <a:lnTo>
                  <a:pt x="0" y="0"/>
                </a:lnTo>
                <a:close/>
              </a:path>
            </a:pathLst>
          </a:custGeom>
          <a:blipFill>
            <a:blip r:embed="rId3"/>
            <a:stretch>
              <a:fillRect/>
            </a:stretch>
          </a:blipFill>
        </p:spPr>
      </p:sp>
      <p:sp>
        <p:nvSpPr>
          <p:cNvPr id="4" name="TextBox 4"/>
          <p:cNvSpPr txBox="1"/>
          <p:nvPr/>
        </p:nvSpPr>
        <p:spPr>
          <a:xfrm>
            <a:off x="4203379" y="551852"/>
            <a:ext cx="12275520" cy="1377949"/>
          </a:xfrm>
          <a:prstGeom prst="rect">
            <a:avLst/>
          </a:prstGeom>
        </p:spPr>
        <p:txBody>
          <a:bodyPr lIns="0" tIns="0" rIns="0" bIns="0" rtlCol="0" anchor="t">
            <a:spAutoFit/>
          </a:bodyPr>
          <a:lstStyle/>
          <a:p>
            <a:pPr algn="ctr">
              <a:lnSpc>
                <a:spcPts val="11200"/>
              </a:lnSpc>
            </a:pPr>
            <a:r>
              <a:rPr lang="en-US" sz="8000">
                <a:solidFill>
                  <a:srgbClr val="FAE552"/>
                </a:solidFill>
                <a:latin typeface="Dynamo Medium"/>
                <a:ea typeface="Dynamo Medium"/>
                <a:cs typeface="Dynamo Medium"/>
                <a:sym typeface="Dynamo Medium"/>
              </a:rPr>
              <a:t>SCREE PLOT</a:t>
            </a:r>
          </a:p>
        </p:txBody>
      </p:sp>
      <p:sp>
        <p:nvSpPr>
          <p:cNvPr id="5" name="Freeform 5"/>
          <p:cNvSpPr/>
          <p:nvPr/>
        </p:nvSpPr>
        <p:spPr>
          <a:xfrm>
            <a:off x="4839054" y="2161544"/>
            <a:ext cx="11004170" cy="7452897"/>
          </a:xfrm>
          <a:custGeom>
            <a:avLst/>
            <a:gdLst/>
            <a:ahLst/>
            <a:cxnLst/>
            <a:rect l="l" t="t" r="r" b="b"/>
            <a:pathLst>
              <a:path w="11004170" h="7452897">
                <a:moveTo>
                  <a:pt x="0" y="0"/>
                </a:moveTo>
                <a:lnTo>
                  <a:pt x="11004170" y="0"/>
                </a:lnTo>
                <a:lnTo>
                  <a:pt x="11004170" y="7452896"/>
                </a:lnTo>
                <a:lnTo>
                  <a:pt x="0" y="7452896"/>
                </a:lnTo>
                <a:lnTo>
                  <a:pt x="0" y="0"/>
                </a:lnTo>
                <a:close/>
              </a:path>
            </a:pathLst>
          </a:custGeom>
          <a:blipFill>
            <a:blip r:embed="rId4"/>
            <a:stretch>
              <a:fillRect/>
            </a:stretch>
          </a:blipFill>
        </p:spPr>
      </p:sp>
      <p:sp>
        <p:nvSpPr>
          <p:cNvPr id="6" name="Freeform 6"/>
          <p:cNvSpPr/>
          <p:nvPr/>
        </p:nvSpPr>
        <p:spPr>
          <a:xfrm rot="7616117">
            <a:off x="15287663" y="8230199"/>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H="1">
            <a:off x="7799680" y="1929802"/>
            <a:ext cx="5082918" cy="0"/>
          </a:xfrm>
          <a:prstGeom prst="line">
            <a:avLst/>
          </a:prstGeom>
          <a:ln w="47625" cap="rnd">
            <a:solidFill>
              <a:srgbClr val="FFFFFF"/>
            </a:solidFill>
            <a:prstDash val="solid"/>
            <a:headEnd type="none" w="sm" len="sm"/>
            <a:tailEnd type="none" w="sm" len="sm"/>
          </a:ln>
        </p:spPr>
      </p:sp>
      <p:pic>
        <p:nvPicPr>
          <p:cNvPr id="8" name="Picture 8"/>
          <p:cNvPicPr>
            <a:picLocks noChangeAspect="1"/>
          </p:cNvPicPr>
          <p:nvPr/>
        </p:nvPicPr>
        <p:blipFill>
          <a:blip r:embed="rId7"/>
          <a:srcRect/>
          <a:stretch>
            <a:fillRect/>
          </a:stretch>
        </p:blipFill>
        <p:spPr>
          <a:xfrm>
            <a:off x="372026" y="840874"/>
            <a:ext cx="2492670" cy="11590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5400000">
            <a:off x="-5776604" y="1897973"/>
            <a:ext cx="10511830" cy="649105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3"/>
            <a:stretch>
              <a:fillRect/>
            </a:stretch>
          </a:blipFill>
        </p:spPr>
      </p:sp>
      <p:sp>
        <p:nvSpPr>
          <p:cNvPr id="4" name="TextBox 4"/>
          <p:cNvSpPr txBox="1"/>
          <p:nvPr/>
        </p:nvSpPr>
        <p:spPr>
          <a:xfrm>
            <a:off x="3780048" y="1344800"/>
            <a:ext cx="12275520" cy="1377949"/>
          </a:xfrm>
          <a:prstGeom prst="rect">
            <a:avLst/>
          </a:prstGeom>
        </p:spPr>
        <p:txBody>
          <a:bodyPr lIns="0" tIns="0" rIns="0" bIns="0" rtlCol="0" anchor="t">
            <a:spAutoFit/>
          </a:bodyPr>
          <a:lstStyle/>
          <a:p>
            <a:pPr algn="ctr">
              <a:lnSpc>
                <a:spcPts val="11200"/>
              </a:lnSpc>
            </a:pPr>
            <a:r>
              <a:rPr lang="en-US" sz="8000">
                <a:solidFill>
                  <a:srgbClr val="FAE552"/>
                </a:solidFill>
                <a:latin typeface="Dynamo Medium"/>
                <a:ea typeface="Dynamo Medium"/>
                <a:cs typeface="Dynamo Medium"/>
                <a:sym typeface="Dynamo Medium"/>
              </a:rPr>
              <a:t>LOADING MATRIX</a:t>
            </a:r>
          </a:p>
        </p:txBody>
      </p:sp>
      <p:sp>
        <p:nvSpPr>
          <p:cNvPr id="5" name="Freeform 5"/>
          <p:cNvSpPr/>
          <p:nvPr/>
        </p:nvSpPr>
        <p:spPr>
          <a:xfrm>
            <a:off x="4255244" y="3377027"/>
            <a:ext cx="12177380" cy="4217637"/>
          </a:xfrm>
          <a:custGeom>
            <a:avLst/>
            <a:gdLst/>
            <a:ahLst/>
            <a:cxnLst/>
            <a:rect l="l" t="t" r="r" b="b"/>
            <a:pathLst>
              <a:path w="12177380" h="4217637">
                <a:moveTo>
                  <a:pt x="0" y="0"/>
                </a:moveTo>
                <a:lnTo>
                  <a:pt x="12177381" y="0"/>
                </a:lnTo>
                <a:lnTo>
                  <a:pt x="12177381" y="4217637"/>
                </a:lnTo>
                <a:lnTo>
                  <a:pt x="0" y="4217637"/>
                </a:lnTo>
                <a:lnTo>
                  <a:pt x="0" y="0"/>
                </a:lnTo>
                <a:close/>
              </a:path>
            </a:pathLst>
          </a:custGeom>
          <a:blipFill>
            <a:blip r:embed="rId4"/>
            <a:stretch>
              <a:fillRect l="-387" r="-387"/>
            </a:stretch>
          </a:blipFill>
        </p:spPr>
      </p:sp>
      <p:sp>
        <p:nvSpPr>
          <p:cNvPr id="6" name="AutoShape 6"/>
          <p:cNvSpPr/>
          <p:nvPr/>
        </p:nvSpPr>
        <p:spPr>
          <a:xfrm flipH="1">
            <a:off x="6671688" y="2722750"/>
            <a:ext cx="6492240" cy="0"/>
          </a:xfrm>
          <a:prstGeom prst="line">
            <a:avLst/>
          </a:prstGeom>
          <a:ln w="47625" cap="rnd">
            <a:solidFill>
              <a:srgbClr val="FFFFFF"/>
            </a:solidFill>
            <a:prstDash val="solid"/>
            <a:headEnd type="none" w="sm" len="sm"/>
            <a:tailEnd type="none" w="sm" len="sm"/>
          </a:ln>
        </p:spPr>
      </p:sp>
      <p:pic>
        <p:nvPicPr>
          <p:cNvPr id="7" name="Picture 7"/>
          <p:cNvPicPr>
            <a:picLocks noChangeAspect="1"/>
          </p:cNvPicPr>
          <p:nvPr/>
        </p:nvPicPr>
        <p:blipFill>
          <a:blip r:embed="rId5"/>
          <a:srcRect/>
          <a:stretch>
            <a:fillRect/>
          </a:stretch>
        </p:blipFill>
        <p:spPr>
          <a:xfrm>
            <a:off x="372026" y="840874"/>
            <a:ext cx="2492670" cy="1159091"/>
          </a:xfrm>
          <a:prstGeom prst="rect">
            <a:avLst/>
          </a:prstGeom>
        </p:spPr>
      </p:pic>
      <p:pic>
        <p:nvPicPr>
          <p:cNvPr id="8" name="Picture 8"/>
          <p:cNvPicPr>
            <a:picLocks noChangeAspect="1"/>
          </p:cNvPicPr>
          <p:nvPr/>
        </p:nvPicPr>
        <p:blipFill>
          <a:blip r:embed="rId5"/>
          <a:srcRect/>
          <a:stretch>
            <a:fillRect/>
          </a:stretch>
        </p:blipFill>
        <p:spPr>
          <a:xfrm>
            <a:off x="13562898" y="8678754"/>
            <a:ext cx="2492670" cy="1159091"/>
          </a:xfrm>
          <a:prstGeom prst="rect">
            <a:avLst/>
          </a:prstGeom>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401</Words>
  <Application>Microsoft Office PowerPoint</Application>
  <PresentationFormat>Custom</PresentationFormat>
  <Paragraphs>108</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Source Sans Pro Bold</vt:lpstr>
      <vt:lpstr>Canva Sans Bold</vt:lpstr>
      <vt:lpstr>Assistant Bold</vt:lpstr>
      <vt:lpstr>Assistant</vt:lpstr>
      <vt:lpstr>Dynamo Medium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T5 901 905 920 Uber</dc:title>
  <dc:creator>Daya</dc:creator>
  <cp:lastModifiedBy>Anjali Prajapati</cp:lastModifiedBy>
  <cp:revision>3</cp:revision>
  <dcterms:created xsi:type="dcterms:W3CDTF">2006-08-16T00:00:00Z</dcterms:created>
  <dcterms:modified xsi:type="dcterms:W3CDTF">2024-07-28T07:00:31Z</dcterms:modified>
  <dc:identifier>DAGL3n6uBf4</dc:identifier>
</cp:coreProperties>
</file>